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media/image45.jpg" ContentType="image/png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media/image56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92"/>
  </p:notesMasterIdLst>
  <p:handoutMasterIdLst>
    <p:handoutMasterId r:id="rId93"/>
  </p:handoutMasterIdLst>
  <p:sldIdLst>
    <p:sldId id="321" r:id="rId2"/>
    <p:sldId id="669" r:id="rId3"/>
    <p:sldId id="856" r:id="rId4"/>
    <p:sldId id="726" r:id="rId5"/>
    <p:sldId id="786" r:id="rId6"/>
    <p:sldId id="740" r:id="rId7"/>
    <p:sldId id="710" r:id="rId8"/>
    <p:sldId id="711" r:id="rId9"/>
    <p:sldId id="855" r:id="rId10"/>
    <p:sldId id="852" r:id="rId11"/>
    <p:sldId id="853" r:id="rId12"/>
    <p:sldId id="633" r:id="rId13"/>
    <p:sldId id="428" r:id="rId14"/>
    <p:sldId id="675" r:id="rId15"/>
    <p:sldId id="803" r:id="rId16"/>
    <p:sldId id="863" r:id="rId17"/>
    <p:sldId id="864" r:id="rId18"/>
    <p:sldId id="865" r:id="rId19"/>
    <p:sldId id="866" r:id="rId20"/>
    <p:sldId id="858" r:id="rId21"/>
    <p:sldId id="859" r:id="rId22"/>
    <p:sldId id="860" r:id="rId23"/>
    <p:sldId id="861" r:id="rId24"/>
    <p:sldId id="862" r:id="rId25"/>
    <p:sldId id="849" r:id="rId26"/>
    <p:sldId id="847" r:id="rId27"/>
    <p:sldId id="846" r:id="rId28"/>
    <p:sldId id="782" r:id="rId29"/>
    <p:sldId id="820" r:id="rId30"/>
    <p:sldId id="817" r:id="rId31"/>
    <p:sldId id="739" r:id="rId32"/>
    <p:sldId id="766" r:id="rId33"/>
    <p:sldId id="789" r:id="rId34"/>
    <p:sldId id="794" r:id="rId35"/>
    <p:sldId id="767" r:id="rId36"/>
    <p:sldId id="768" r:id="rId37"/>
    <p:sldId id="648" r:id="rId38"/>
    <p:sldId id="772" r:id="rId39"/>
    <p:sldId id="793" r:id="rId40"/>
    <p:sldId id="774" r:id="rId41"/>
    <p:sldId id="706" r:id="rId42"/>
    <p:sldId id="773" r:id="rId43"/>
    <p:sldId id="775" r:id="rId44"/>
    <p:sldId id="784" r:id="rId45"/>
    <p:sldId id="776" r:id="rId46"/>
    <p:sldId id="796" r:id="rId47"/>
    <p:sldId id="797" r:id="rId48"/>
    <p:sldId id="798" r:id="rId49"/>
    <p:sldId id="676" r:id="rId50"/>
    <p:sldId id="677" r:id="rId51"/>
    <p:sldId id="647" r:id="rId52"/>
    <p:sldId id="661" r:id="rId53"/>
    <p:sldId id="650" r:id="rId54"/>
    <p:sldId id="652" r:id="rId55"/>
    <p:sldId id="787" r:id="rId56"/>
    <p:sldId id="788" r:id="rId57"/>
    <p:sldId id="651" r:id="rId58"/>
    <p:sldId id="850" r:id="rId59"/>
    <p:sldId id="653" r:id="rId60"/>
    <p:sldId id="804" r:id="rId61"/>
    <p:sldId id="654" r:id="rId62"/>
    <p:sldId id="655" r:id="rId63"/>
    <p:sldId id="656" r:id="rId64"/>
    <p:sldId id="657" r:id="rId65"/>
    <p:sldId id="662" r:id="rId66"/>
    <p:sldId id="658" r:id="rId67"/>
    <p:sldId id="745" r:id="rId68"/>
    <p:sldId id="741" r:id="rId69"/>
    <p:sldId id="742" r:id="rId70"/>
    <p:sldId id="743" r:id="rId71"/>
    <p:sldId id="744" r:id="rId72"/>
    <p:sldId id="841" r:id="rId73"/>
    <p:sldId id="842" r:id="rId74"/>
    <p:sldId id="746" r:id="rId75"/>
    <p:sldId id="747" r:id="rId76"/>
    <p:sldId id="748" r:id="rId77"/>
    <p:sldId id="749" r:id="rId78"/>
    <p:sldId id="750" r:id="rId79"/>
    <p:sldId id="751" r:id="rId80"/>
    <p:sldId id="752" r:id="rId81"/>
    <p:sldId id="857" r:id="rId82"/>
    <p:sldId id="754" r:id="rId83"/>
    <p:sldId id="854" r:id="rId84"/>
    <p:sldId id="756" r:id="rId85"/>
    <p:sldId id="757" r:id="rId86"/>
    <p:sldId id="758" r:id="rId87"/>
    <p:sldId id="759" r:id="rId88"/>
    <p:sldId id="760" r:id="rId89"/>
    <p:sldId id="761" r:id="rId90"/>
    <p:sldId id="762" r:id="rId91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856"/>
            <p14:sldId id="726"/>
            <p14:sldId id="786"/>
            <p14:sldId id="740"/>
            <p14:sldId id="710"/>
            <p14:sldId id="711"/>
            <p14:sldId id="855"/>
            <p14:sldId id="852"/>
            <p14:sldId id="853"/>
            <p14:sldId id="633"/>
            <p14:sldId id="428"/>
            <p14:sldId id="675"/>
            <p14:sldId id="803"/>
            <p14:sldId id="863"/>
            <p14:sldId id="864"/>
            <p14:sldId id="865"/>
            <p14:sldId id="866"/>
            <p14:sldId id="858"/>
            <p14:sldId id="859"/>
            <p14:sldId id="860"/>
            <p14:sldId id="861"/>
            <p14:sldId id="862"/>
            <p14:sldId id="849"/>
            <p14:sldId id="847"/>
            <p14:sldId id="846"/>
            <p14:sldId id="782"/>
            <p14:sldId id="820"/>
            <p14:sldId id="817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850"/>
            <p14:sldId id="653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841"/>
            <p14:sldId id="842"/>
            <p14:sldId id="746"/>
            <p14:sldId id="747"/>
            <p14:sldId id="748"/>
            <p14:sldId id="749"/>
            <p14:sldId id="750"/>
            <p14:sldId id="751"/>
            <p14:sldId id="752"/>
            <p14:sldId id="857"/>
            <p14:sldId id="754"/>
            <p14:sldId id="854"/>
            <p14:sldId id="756"/>
            <p14:sldId id="757"/>
            <p14:sldId id="758"/>
            <p14:sldId id="759"/>
            <p14:sldId id="760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1AC"/>
    <a:srgbClr val="87A896"/>
    <a:srgbClr val="4D4D4D"/>
    <a:srgbClr val="297FD5"/>
    <a:srgbClr val="7F8FA9"/>
    <a:srgbClr val="000000"/>
    <a:srgbClr val="1577BA"/>
    <a:srgbClr val="2B5259"/>
    <a:srgbClr val="090A3C"/>
    <a:srgbClr val="6F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5896" autoAdjust="0"/>
  </p:normalViewPr>
  <p:slideViewPr>
    <p:cSldViewPr>
      <p:cViewPr varScale="1">
        <p:scale>
          <a:sx n="62" d="100"/>
          <a:sy n="62" d="100"/>
        </p:scale>
        <p:origin x="37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2022/4/25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2022/4/25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537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959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237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51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323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695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1059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229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010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8319395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428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852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611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319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320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81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7487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37654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095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6903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87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611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659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88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507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89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0287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272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3512445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070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64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77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xmlns="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568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418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2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jpeg"/><Relationship Id="rId4" Type="http://schemas.openxmlformats.org/officeDocument/2006/relationships/image" Target="../media/image5.png"/><Relationship Id="rId9" Type="http://schemas.openxmlformats.org/officeDocument/2006/relationships/image" Target="../media/image4.w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jp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9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4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4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8.jpeg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11" Type="http://schemas.openxmlformats.org/officeDocument/2006/relationships/image" Target="../media/image10.png"/><Relationship Id="rId5" Type="http://schemas.openxmlformats.org/officeDocument/2006/relationships/image" Target="../media/image6.png"/><Relationship Id="rId10" Type="http://schemas.openxmlformats.org/officeDocument/2006/relationships/image" Target="../media/image9.jpeg"/><Relationship Id="rId4" Type="http://schemas.openxmlformats.org/officeDocument/2006/relationships/image" Target="../media/image5.png"/><Relationship Id="rId9" Type="http://schemas.openxmlformats.org/officeDocument/2006/relationships/image" Target="../media/image4.wmf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9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xmlns="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:a16="http://schemas.microsoft.com/office/drawing/2014/main" xmlns="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微信视频通话训练营</a:t>
              </a:r>
              <a:endParaRPr lang="zh-CN" altLang="en-US" sz="6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  <p:sp>
          <p:nvSpPr>
            <p:cNvPr id="17" name="TextBox 53">
              <a:extLst>
                <a:ext uri="{FF2B5EF4-FFF2-40B4-BE49-F238E27FC236}">
                  <a16:creationId xmlns:a16="http://schemas.microsoft.com/office/drawing/2014/main" xmlns="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xmlns="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:a16="http://schemas.microsoft.com/office/drawing/2014/main" xmlns="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09405"/>
            <a:ext cx="21598496" cy="1100907"/>
          </a:xfrm>
        </p:spPr>
        <p:txBody>
          <a:bodyPr/>
          <a:lstStyle/>
          <a:p>
            <a:r>
              <a:rPr lang="zh-CN" altLang="en-US"/>
              <a:t>报名</a:t>
            </a:r>
            <a:r>
              <a:rPr lang="zh-CN" altLang="en-US" smtClean="0"/>
              <a:t>加</a:t>
            </a:r>
            <a:r>
              <a:rPr lang="zh-CN" altLang="en-US" dirty="0" smtClean="0"/>
              <a:t>平安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42996" y="9352257"/>
            <a:ext cx="53783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/>
              <a:t>平安</a:t>
            </a:r>
            <a:r>
              <a:rPr lang="zh-CN" altLang="en-US" sz="3400" dirty="0" smtClean="0"/>
              <a:t>老师</a:t>
            </a:r>
            <a:r>
              <a:rPr lang="zh-CN" altLang="en-US" sz="3400" dirty="0"/>
              <a:t>的</a:t>
            </a:r>
            <a:r>
              <a:rPr lang="en-US" altLang="zh-CN" sz="3400" dirty="0"/>
              <a:t>QQ</a:t>
            </a:r>
            <a:r>
              <a:rPr lang="zh-CN" altLang="en-US" sz="3400" dirty="0" smtClean="0"/>
              <a:t>：</a:t>
            </a:r>
            <a:r>
              <a:rPr lang="en-US" altLang="zh-CN" sz="3400" dirty="0"/>
              <a:t>210366128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94" y="1980175"/>
            <a:ext cx="5985000" cy="737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09405"/>
            <a:ext cx="21598496" cy="1100907"/>
          </a:xfrm>
        </p:spPr>
        <p:txBody>
          <a:bodyPr/>
          <a:lstStyle/>
          <a:p>
            <a:r>
              <a:rPr lang="zh-CN" altLang="en-US" dirty="0" smtClean="0"/>
              <a:t>资料加叮当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42996" y="9352257"/>
            <a:ext cx="53783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/>
              <a:t>叮当</a:t>
            </a:r>
            <a:r>
              <a:rPr lang="zh-CN" altLang="en-US" sz="3400" dirty="0" smtClean="0"/>
              <a:t>老师</a:t>
            </a:r>
            <a:r>
              <a:rPr lang="zh-CN" altLang="en-US" sz="3400" dirty="0"/>
              <a:t>的</a:t>
            </a:r>
            <a:r>
              <a:rPr lang="en-US" altLang="zh-CN" sz="3400" dirty="0"/>
              <a:t>QQ</a:t>
            </a:r>
            <a:r>
              <a:rPr lang="zh-CN" altLang="en-US" sz="3400" dirty="0" smtClean="0"/>
              <a:t>：</a:t>
            </a:r>
            <a:r>
              <a:rPr lang="en-US" altLang="zh-CN" sz="3400" dirty="0"/>
              <a:t>210366128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94" y="2250175"/>
            <a:ext cx="5415977" cy="67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4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2G  3G  4G  5G</a:t>
            </a:r>
            <a:r>
              <a:rPr lang="zh-CN" altLang="en-US" dirty="0" smtClean="0"/>
              <a:t>的变革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2G</a:t>
              </a:r>
              <a:r>
                <a:rPr lang="zh-CN" altLang="en-US" sz="3600" dirty="0" smtClean="0"/>
                <a:t>的时候我们只能打电话聊天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3G</a:t>
              </a:r>
              <a:r>
                <a:rPr lang="zh-CN" altLang="en-US" sz="3600" dirty="0" smtClean="0"/>
                <a:t>到来 重塑人们沟通方式，诞生一系列巨头 腾讯  </a:t>
              </a:r>
              <a:r>
                <a:rPr lang="en-US" altLang="zh-CN" sz="3600" dirty="0" err="1" smtClean="0"/>
                <a:t>facebook</a:t>
              </a:r>
              <a:r>
                <a:rPr lang="en-US" altLang="zh-CN" sz="3600" dirty="0" smtClean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4G </a:t>
              </a:r>
              <a:r>
                <a:rPr lang="zh-CN" altLang="en-US" sz="3600" dirty="0" smtClean="0"/>
                <a:t>进入短视频时代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 smtClean="0"/>
                <a:t>诞生抖音 字节跳动</a:t>
              </a:r>
              <a:endParaRPr lang="zh-CN" altLang="en-US" sz="36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>
            <a:spLocks/>
          </p:cNvSpPr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</a:t>
            </a:r>
            <a:r>
              <a:rPr lang="zh-CN" altLang="en-US" sz="3600" dirty="0" smtClean="0"/>
              <a:t>声音</a:t>
            </a:r>
            <a:endParaRPr lang="en-US" altLang="zh-CN" sz="3600" dirty="0" smtClean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 smtClean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</a:t>
            </a:r>
            <a:r>
              <a:rPr lang="zh-CN" altLang="en-US" sz="3600" dirty="0" smtClean="0"/>
              <a:t>是音视频</a:t>
            </a:r>
            <a:r>
              <a:rPr lang="zh-CN" altLang="en-US" sz="3600" dirty="0"/>
              <a:t>时代为主。</a:t>
            </a:r>
          </a:p>
        </p:txBody>
      </p:sp>
    </p:spTree>
    <p:extLst>
      <p:ext uri="{BB962C8B-B14F-4D97-AF65-F5344CB8AC3E}">
        <p14:creationId xmlns:p14="http://schemas.microsoft.com/office/powerpoint/2010/main" val="12915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</a:t>
            </a:r>
            <a:r>
              <a:rPr lang="zh-CN" altLang="en-US" dirty="0" smtClean="0"/>
              <a:t>为什么学习音视频学不好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视频的博客，内容很多，所有的内容会告诉你使用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视频开发的核心在于音视频。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H264/H265 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对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255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今晚开启你的瓶颈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88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err="1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WebRtc</a:t>
            </a:r>
            <a:r>
              <a:rPr lang="zh-CN" altLang="en-US" sz="36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传输数据原理</a:t>
            </a:r>
          </a:p>
        </p:txBody>
      </p:sp>
    </p:spTree>
    <p:extLst>
      <p:ext uri="{BB962C8B-B14F-4D97-AF65-F5344CB8AC3E}">
        <p14:creationId xmlns:p14="http://schemas.microsoft.com/office/powerpoint/2010/main" val="21445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en-US" altLang="zh-CN" dirty="0" err="1" smtClean="0"/>
              <a:t>Wertc</a:t>
            </a:r>
            <a:r>
              <a:rPr lang="zh-CN" altLang="en-US" dirty="0" smtClean="0"/>
              <a:t>传输原理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AutoShape 4" descr="image-2020122316304827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94" y="2925175"/>
            <a:ext cx="15057112" cy="815102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94" y="2808683"/>
            <a:ext cx="15057112" cy="81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en-US" altLang="zh-CN" dirty="0" err="1" smtClean="0"/>
              <a:t>Wertc</a:t>
            </a:r>
            <a:r>
              <a:rPr lang="zh-CN" altLang="en-US" dirty="0" smtClean="0"/>
              <a:t>传输原理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AutoShape 4" descr="image-2020122316304827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94" y="2700175"/>
            <a:ext cx="16270308" cy="81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5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最终实现的效果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AutoShape 4" descr="image-2020122316304827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94" y="1503475"/>
            <a:ext cx="6176025" cy="110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4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 smtClean="0">
                <a:latin typeface="思源黑体 CN Bold" panose="020B0800000000000000" charset="-122"/>
                <a:ea typeface="思源黑体 CN Bold" panose="020B0800000000000000" charset="-122"/>
              </a:rPr>
              <a:t>MediaCodec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6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 smtClean="0"/>
              <a:t>MediaCodec</a:t>
            </a:r>
            <a:r>
              <a:rPr lang="zh-CN" altLang="en-US" sz="8800" dirty="0" smtClean="0"/>
              <a:t>通过</a:t>
            </a:r>
            <a:r>
              <a:rPr lang="zh-CN" altLang="en-US" sz="8800" dirty="0"/>
              <a:t>访问底层的编解码器</a:t>
            </a:r>
            <a:endParaRPr lang="zh-CN" altLang="en-US" dirty="0"/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 smtClean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Sdk</a:t>
            </a:r>
            <a:r>
              <a:rPr lang="zh-CN" altLang="en-US" sz="2400" dirty="0" smtClean="0">
                <a:solidFill>
                  <a:srgbClr val="FF0000"/>
                </a:solidFill>
              </a:rPr>
              <a:t>层  </a:t>
            </a:r>
            <a:r>
              <a:rPr lang="en-US" altLang="zh-CN" sz="2400" dirty="0" smtClean="0">
                <a:solidFill>
                  <a:srgbClr val="FF0000"/>
                </a:solidFill>
              </a:rPr>
              <a:t>Native</a:t>
            </a:r>
            <a:r>
              <a:rPr lang="zh-CN" altLang="en-US" sz="2400" dirty="0" smtClean="0">
                <a:solidFill>
                  <a:srgbClr val="FF0000"/>
                </a:solidFill>
              </a:rPr>
              <a:t>层，还是</a:t>
            </a:r>
            <a:r>
              <a:rPr lang="en-US" altLang="zh-CN" sz="2400" dirty="0" smtClean="0">
                <a:solidFill>
                  <a:srgbClr val="FF0000"/>
                </a:solidFill>
              </a:rPr>
              <a:t>CPU</a:t>
            </a:r>
            <a:r>
              <a:rPr lang="zh-CN" altLang="en-US" sz="2400" dirty="0" smtClean="0">
                <a:solidFill>
                  <a:srgbClr val="FF0000"/>
                </a:solidFill>
              </a:rPr>
              <a:t>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9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/>
              <a:t>MediaCodec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</a:t>
              </a:r>
              <a:r>
                <a:rPr lang="zh-CN" altLang="en-US" sz="3200" dirty="0" smtClean="0"/>
                <a:t>的</a:t>
              </a:r>
              <a:r>
                <a:rPr lang="zh-CN" altLang="en-US" sz="3200" dirty="0"/>
                <a:t>编解码器</a:t>
              </a:r>
              <a:r>
                <a:rPr lang="zh-CN" altLang="en-US" sz="3200" dirty="0" smtClean="0"/>
                <a:t>来实现音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视频的</a:t>
              </a:r>
              <a:r>
                <a:rPr lang="zh-CN" altLang="en-US" sz="3200" dirty="0"/>
                <a:t>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</a:t>
              </a:r>
              <a:r>
                <a:rPr lang="zh-CN" altLang="en-US" sz="3200" dirty="0" smtClean="0"/>
                <a:t>一部分</a:t>
              </a:r>
              <a:endParaRPr lang="en-US" altLang="zh-CN" sz="3200" dirty="0" smtClean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</a:t>
              </a:r>
              <a:r>
                <a:rPr lang="zh-CN" altLang="en-US" sz="3200" dirty="0" smtClean="0"/>
                <a:t>版本</a:t>
              </a:r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 smtClean="0"/>
                <a:t>），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5.0, API21</a:t>
              </a:r>
              <a:r>
                <a:rPr lang="zh-CN" altLang="en-US" sz="3200" dirty="0"/>
                <a:t>，引入了“异步</a:t>
              </a:r>
              <a:r>
                <a:rPr lang="zh-CN" altLang="en-US" sz="3200" dirty="0" smtClean="0"/>
                <a:t>模式。</a:t>
              </a:r>
              <a:r>
                <a:rPr lang="en-US" altLang="zh-CN" sz="3200" dirty="0" smtClean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2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MediaCodec</a:t>
            </a:r>
            <a:r>
              <a:rPr lang="zh-CN" altLang="en-US" dirty="0" smtClean="0"/>
              <a:t>硬解是用的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解码吗？</a:t>
            </a:r>
            <a:endParaRPr lang="zh-CN" altLang="en-US" dirty="0"/>
          </a:p>
        </p:txBody>
      </p:sp>
      <p:sp>
        <p:nvSpPr>
          <p:cNvPr id="5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 smtClean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移动</a:t>
            </a:r>
            <a:r>
              <a:rPr lang="zh-CN" altLang="en-US" sz="2800" dirty="0"/>
              <a:t>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</a:t>
            </a:r>
            <a:r>
              <a:rPr lang="zh-CN" altLang="en-US" sz="2800" dirty="0" smtClean="0"/>
              <a:t>，不是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也不是</a:t>
            </a:r>
            <a:r>
              <a:rPr lang="en-US" altLang="zh-CN" sz="2800" dirty="0" smtClean="0"/>
              <a:t>CPU </a:t>
            </a:r>
          </a:p>
          <a:p>
            <a:pPr marL="0" indent="0" algn="just">
              <a:buNone/>
            </a:pP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b="1" u="sng" dirty="0" smtClean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指</a:t>
            </a:r>
            <a:r>
              <a:rPr lang="zh-CN" altLang="en-US" sz="2800" dirty="0"/>
              <a:t>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</a:t>
            </a:r>
            <a:r>
              <a:rPr lang="zh-CN" altLang="en-US" sz="2800" dirty="0" smtClean="0"/>
              <a:t>转交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dirty="0" smtClean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 algn="just">
              <a:buNone/>
            </a:pPr>
            <a:endParaRPr lang="en-US" altLang="zh-CN" sz="28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，如果将视频解码 编码加入到</a:t>
            </a:r>
            <a:r>
              <a:rPr lang="en-US" altLang="zh-CN" sz="2800" dirty="0" err="1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 smtClean="0"/>
              <a:t>MediaPlayer</a:t>
            </a:r>
            <a:r>
              <a:rPr lang="zh-CN" altLang="en-US" sz="7200" dirty="0" smtClean="0"/>
              <a:t>播放架构</a:t>
            </a:r>
            <a:endParaRPr lang="zh-CN" altLang="en-US" sz="7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=new </a:t>
            </a:r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mediaplayer.setDataSource</a:t>
            </a:r>
            <a:r>
              <a:rPr lang="en-US" altLang="zh-CN" dirty="0" smtClean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6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>
            <a:normAutofit/>
          </a:bodyPr>
          <a:lstStyle/>
          <a:p>
            <a:r>
              <a:rPr lang="zh-CN" altLang="en-US" sz="6600" dirty="0" smtClean="0"/>
              <a:t>视频</a:t>
            </a:r>
            <a:r>
              <a:rPr lang="zh-CN" altLang="en-US" sz="6600" dirty="0"/>
              <a:t>会议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5" y="2880175"/>
            <a:ext cx="4815000" cy="884103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94" y="3333720"/>
            <a:ext cx="2150357" cy="2150357"/>
          </a:xfrm>
          <a:prstGeom prst="rect">
            <a:avLst/>
          </a:prstGeom>
        </p:spPr>
      </p:pic>
      <p:sp>
        <p:nvSpPr>
          <p:cNvPr id="26" name="标题 1"/>
          <p:cNvSpPr txBox="1">
            <a:spLocks/>
          </p:cNvSpPr>
          <p:nvPr/>
        </p:nvSpPr>
        <p:spPr>
          <a:xfrm>
            <a:off x="641918" y="2950857"/>
            <a:ext cx="1149751" cy="518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小李</a:t>
            </a:r>
            <a:endParaRPr lang="zh-CN" altLang="en-US" sz="32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94" y="6165175"/>
            <a:ext cx="2507955" cy="25079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694" y="3296462"/>
            <a:ext cx="2516371" cy="2516371"/>
          </a:xfrm>
          <a:prstGeom prst="rect">
            <a:avLst/>
          </a:prstGeom>
        </p:spPr>
      </p:pic>
      <p:sp>
        <p:nvSpPr>
          <p:cNvPr id="29" name="标题 1"/>
          <p:cNvSpPr txBox="1">
            <a:spLocks/>
          </p:cNvSpPr>
          <p:nvPr/>
        </p:nvSpPr>
        <p:spPr>
          <a:xfrm>
            <a:off x="14726544" y="2903092"/>
            <a:ext cx="872670" cy="393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小王</a:t>
            </a:r>
            <a:endParaRPr lang="zh-CN" altLang="en-US" sz="3200" dirty="0"/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9709722" y="5988155"/>
            <a:ext cx="1439694" cy="64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小张</a:t>
            </a:r>
            <a:endParaRPr lang="zh-CN" altLang="en-US" sz="3200" dirty="0"/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9854694" y="2829642"/>
            <a:ext cx="1149751" cy="518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小李</a:t>
            </a:r>
            <a:endParaRPr lang="zh-CN" altLang="en-US" sz="3200" dirty="0"/>
          </a:p>
        </p:txBody>
      </p:sp>
      <p:sp>
        <p:nvSpPr>
          <p:cNvPr id="35" name="标题 1"/>
          <p:cNvSpPr txBox="1">
            <a:spLocks/>
          </p:cNvSpPr>
          <p:nvPr/>
        </p:nvSpPr>
        <p:spPr>
          <a:xfrm>
            <a:off x="3071738" y="2954541"/>
            <a:ext cx="872670" cy="393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小王</a:t>
            </a:r>
            <a:endParaRPr lang="zh-CN" altLang="en-US" sz="3200" dirty="0"/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641918" y="5299812"/>
            <a:ext cx="1008137" cy="49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小张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7809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>
            <a:normAutofit/>
          </a:bodyPr>
          <a:lstStyle/>
          <a:p>
            <a:r>
              <a:rPr lang="zh-CN" altLang="en-US" sz="6600" dirty="0" smtClean="0"/>
              <a:t>视频编码层</a:t>
            </a:r>
            <a:endParaRPr lang="zh-CN" altLang="en-US" sz="6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4" y="1964076"/>
            <a:ext cx="1297520" cy="1551383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4134084" y="3697478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691896" y="2213560"/>
            <a:ext cx="1931726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摄像头</a:t>
            </a:r>
            <a:endParaRPr lang="zh-CN" altLang="en-US" sz="3200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359694" y="5035408"/>
            <a:ext cx="1931726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一帧画面</a:t>
            </a:r>
            <a:endParaRPr lang="zh-CN" altLang="en-US" sz="3200" dirty="0"/>
          </a:p>
        </p:txBody>
      </p:sp>
      <p:sp>
        <p:nvSpPr>
          <p:cNvPr id="23" name="下箭头 22"/>
          <p:cNvSpPr/>
          <p:nvPr/>
        </p:nvSpPr>
        <p:spPr>
          <a:xfrm>
            <a:off x="4083626" y="6752208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471" y="7507965"/>
            <a:ext cx="1543050" cy="1419225"/>
          </a:xfrm>
          <a:prstGeom prst="rect">
            <a:avLst/>
          </a:prstGeom>
        </p:spPr>
      </p:pic>
      <p:sp>
        <p:nvSpPr>
          <p:cNvPr id="24" name="下箭头 23"/>
          <p:cNvSpPr/>
          <p:nvPr/>
        </p:nvSpPr>
        <p:spPr>
          <a:xfrm>
            <a:off x="4083626" y="8927190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2085105" y="9776905"/>
            <a:ext cx="5858832" cy="1563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/>
              <a:t>0000000167640028ACB402201E3CBCA41408081B4284D40000000168EE06F2C00000000165B8437FEFFA16F957CF92EAE70374B9CFF3D0E1997BB03B57F2AA8E8E2FF72D00B96DABB5F89F1C672393324D261100BBB4B4513EBF9DF8D7CFAB278018CA3120837E32A81D9E375</a:t>
            </a:r>
            <a:endParaRPr lang="zh-CN" altLang="en-US" sz="2000" dirty="0"/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0" y="9998923"/>
            <a:ext cx="2291420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编码后数据</a:t>
            </a:r>
            <a:endParaRPr lang="zh-CN" altLang="en-US" sz="3200" dirty="0"/>
          </a:p>
        </p:txBody>
      </p:sp>
      <p:sp>
        <p:nvSpPr>
          <p:cNvPr id="9" name="右箭头 8"/>
          <p:cNvSpPr/>
          <p:nvPr/>
        </p:nvSpPr>
        <p:spPr>
          <a:xfrm>
            <a:off x="2220105" y="11446272"/>
            <a:ext cx="17759589" cy="391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9694" y="10753023"/>
            <a:ext cx="3015000" cy="56951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Socket</a:t>
            </a:r>
            <a:r>
              <a:rPr lang="zh-CN" altLang="en-US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传输</a:t>
            </a:r>
            <a:endParaRPr lang="zh-CN" altLang="en-US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13904694" y="9931668"/>
            <a:ext cx="5858832" cy="1563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/>
              <a:t>0000000167640028ACB402201E3CBCA41408081B4284D40000000168EE06F2C00000000165B8437FEFFA16F957CF92EAE70374B9CFF3D0E1997BB03B57F2AA8E8E2FF72D00B96DABB5F89F1C672393324D261100BBB4B4513EBF9DF8D7CFAB278018CA3120837E32A81D9E375</a:t>
            </a:r>
            <a:endParaRPr lang="zh-CN" altLang="en-US" sz="2000" dirty="0"/>
          </a:p>
        </p:txBody>
      </p:sp>
      <p:sp>
        <p:nvSpPr>
          <p:cNvPr id="36" name="下箭头 35"/>
          <p:cNvSpPr/>
          <p:nvPr/>
        </p:nvSpPr>
        <p:spPr>
          <a:xfrm rot="10800000">
            <a:off x="16586849" y="6833749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974694" y="7589506"/>
            <a:ext cx="1543050" cy="1419225"/>
          </a:xfrm>
          <a:prstGeom prst="rect">
            <a:avLst/>
          </a:prstGeom>
        </p:spPr>
      </p:pic>
      <p:sp>
        <p:nvSpPr>
          <p:cNvPr id="38" name="下箭头 37"/>
          <p:cNvSpPr/>
          <p:nvPr/>
        </p:nvSpPr>
        <p:spPr>
          <a:xfrm rot="10800000">
            <a:off x="16586849" y="9008731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235" y="2540428"/>
            <a:ext cx="4950000" cy="427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275" y="4494144"/>
            <a:ext cx="1715262" cy="22222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484" y="2924854"/>
            <a:ext cx="2585502" cy="3354344"/>
          </a:xfrm>
          <a:prstGeom prst="rect">
            <a:avLst/>
          </a:prstGeom>
        </p:spPr>
      </p:pic>
      <p:sp>
        <p:nvSpPr>
          <p:cNvPr id="40" name="标题 1"/>
          <p:cNvSpPr txBox="1">
            <a:spLocks/>
          </p:cNvSpPr>
          <p:nvPr/>
        </p:nvSpPr>
        <p:spPr>
          <a:xfrm>
            <a:off x="2161404" y="7772912"/>
            <a:ext cx="2291420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编码</a:t>
            </a:r>
          </a:p>
        </p:txBody>
      </p:sp>
      <p:sp>
        <p:nvSpPr>
          <p:cNvPr id="41" name="标题 1"/>
          <p:cNvSpPr txBox="1">
            <a:spLocks/>
          </p:cNvSpPr>
          <p:nvPr/>
        </p:nvSpPr>
        <p:spPr>
          <a:xfrm>
            <a:off x="14879442" y="7725222"/>
            <a:ext cx="2291420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解码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59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>
            <a:normAutofit/>
          </a:bodyPr>
          <a:lstStyle/>
          <a:p>
            <a:r>
              <a:rPr lang="zh-CN" altLang="en-US" sz="6600" dirty="0" smtClean="0"/>
              <a:t>视频会议</a:t>
            </a:r>
            <a:endParaRPr lang="zh-CN" altLang="en-US" sz="66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694" y="5314382"/>
            <a:ext cx="4362001" cy="43620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94" y="5539382"/>
            <a:ext cx="3930000" cy="393000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12726416" y="3747346"/>
            <a:ext cx="3203278" cy="285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2314388" y="3895374"/>
            <a:ext cx="3448757" cy="313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"/>
          <p:cNvSpPr txBox="1">
            <a:spLocks/>
          </p:cNvSpPr>
          <p:nvPr/>
        </p:nvSpPr>
        <p:spPr>
          <a:xfrm>
            <a:off x="14952905" y="4104030"/>
            <a:ext cx="2476219" cy="1407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从小李的摄像头捕获的视频数据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3824694" y="5143903"/>
            <a:ext cx="1754694" cy="79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小王</a:t>
            </a:r>
            <a:endParaRPr lang="zh-CN" altLang="en-US" sz="3200" dirty="0"/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17369694" y="5143986"/>
            <a:ext cx="1754694" cy="79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小张</a:t>
            </a:r>
            <a:endParaRPr lang="zh-CN" altLang="en-US" sz="3200" dirty="0"/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 rot="2461885">
            <a:off x="12929431" y="4948657"/>
            <a:ext cx="2340000" cy="6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Socket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网络传输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8255110" y="8182350"/>
            <a:ext cx="2340000" cy="6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Socket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网络传输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91" y="1343761"/>
            <a:ext cx="3281771" cy="3281771"/>
          </a:xfrm>
          <a:prstGeom prst="rect">
            <a:avLst/>
          </a:prstGeom>
        </p:spPr>
      </p:pic>
      <p:sp>
        <p:nvSpPr>
          <p:cNvPr id="22" name="标题 1"/>
          <p:cNvSpPr txBox="1">
            <a:spLocks/>
          </p:cNvSpPr>
          <p:nvPr/>
        </p:nvSpPr>
        <p:spPr>
          <a:xfrm>
            <a:off x="12062431" y="5738093"/>
            <a:ext cx="2157151" cy="1255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从小张的摄像头捕获的视频数据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10079694" y="719815"/>
            <a:ext cx="1754694" cy="79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小李</a:t>
            </a:r>
            <a:endParaRPr lang="zh-CN" altLang="en-US" sz="3200" dirty="0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360732" y="8314031"/>
            <a:ext cx="9418188" cy="4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6360732" y="8662454"/>
            <a:ext cx="9400186" cy="10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标题 1"/>
          <p:cNvSpPr txBox="1">
            <a:spLocks/>
          </p:cNvSpPr>
          <p:nvPr/>
        </p:nvSpPr>
        <p:spPr>
          <a:xfrm>
            <a:off x="8615533" y="9068946"/>
            <a:ext cx="2460485" cy="1223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从小张的摄像头捕获的视频数据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sp>
        <p:nvSpPr>
          <p:cNvPr id="38" name="标题 1"/>
          <p:cNvSpPr txBox="1">
            <a:spLocks/>
          </p:cNvSpPr>
          <p:nvPr/>
        </p:nvSpPr>
        <p:spPr>
          <a:xfrm>
            <a:off x="8527481" y="6798951"/>
            <a:ext cx="2612135" cy="1320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从小王的摄像头捕获的视频数据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5197305" y="3570846"/>
            <a:ext cx="3418228" cy="2375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4887872" y="3308671"/>
            <a:ext cx="3423744" cy="226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标题 1"/>
          <p:cNvSpPr txBox="1">
            <a:spLocks/>
          </p:cNvSpPr>
          <p:nvPr/>
        </p:nvSpPr>
        <p:spPr>
          <a:xfrm>
            <a:off x="5777887" y="5666116"/>
            <a:ext cx="2118529" cy="1066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从小李的摄像头捕获的视频数据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sp>
        <p:nvSpPr>
          <p:cNvPr id="42" name="标题 1"/>
          <p:cNvSpPr txBox="1">
            <a:spLocks/>
          </p:cNvSpPr>
          <p:nvPr/>
        </p:nvSpPr>
        <p:spPr>
          <a:xfrm>
            <a:off x="8975961" y="3064386"/>
            <a:ext cx="1754694" cy="79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小张</a:t>
            </a:r>
            <a:endParaRPr lang="zh-CN" altLang="en-US" sz="3200" dirty="0"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 rot="19466962">
            <a:off x="6054225" y="3938770"/>
            <a:ext cx="2340000" cy="6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Socket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网络传输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4359370" y="3321135"/>
            <a:ext cx="2142456" cy="655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</a:t>
            </a:r>
            <a:r>
              <a:rPr lang="zh-CN" altLang="en-US" sz="2000" dirty="0"/>
              <a:t>王</a:t>
            </a:r>
            <a:r>
              <a:rPr lang="zh-CN" altLang="en-US" sz="2000" dirty="0" smtClean="0"/>
              <a:t>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 smtClean="0"/>
              <a:t>什么是音视频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 smtClean="0">
                <a:solidFill>
                  <a:schemeClr val="tx1"/>
                </a:solidFill>
              </a:rPr>
              <a:t>一</a:t>
            </a:r>
            <a:r>
              <a:rPr lang="zh-CN" altLang="en-US" sz="2800" dirty="0">
                <a:solidFill>
                  <a:schemeClr val="tx1"/>
                </a:solidFill>
              </a:rPr>
              <a:t>张</a:t>
            </a:r>
            <a:r>
              <a:rPr lang="en-US" altLang="zh-CN" sz="2800" dirty="0" smtClean="0">
                <a:solidFill>
                  <a:schemeClr val="tx1"/>
                </a:solidFill>
              </a:rPr>
              <a:t>DVD</a:t>
            </a:r>
            <a:r>
              <a:rPr lang="zh-CN" altLang="en-US" sz="2800" dirty="0" smtClean="0">
                <a:solidFill>
                  <a:schemeClr val="tx1"/>
                </a:solidFill>
              </a:rPr>
              <a:t>或者</a:t>
            </a:r>
            <a:r>
              <a:rPr lang="en-US" altLang="zh-CN" sz="2800" dirty="0" smtClean="0">
                <a:solidFill>
                  <a:schemeClr val="tx1"/>
                </a:solidFill>
              </a:rPr>
              <a:t>1G</a:t>
            </a:r>
            <a:r>
              <a:rPr lang="zh-CN" altLang="en-US" sz="2800" dirty="0" smtClean="0">
                <a:solidFill>
                  <a:schemeClr val="tx1"/>
                </a:solidFill>
              </a:rPr>
              <a:t>的磁盘只能</a:t>
            </a:r>
            <a:r>
              <a:rPr lang="zh-CN" altLang="en-US" sz="2800" dirty="0">
                <a:solidFill>
                  <a:schemeClr val="tx1"/>
                </a:solidFill>
              </a:rPr>
              <a:t>存储几秒钟的未压缩数字视频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</a:t>
            </a:r>
            <a:r>
              <a:rPr lang="zh-CN" altLang="en-US" sz="2800" dirty="0" smtClean="0">
                <a:solidFill>
                  <a:schemeClr val="accent2"/>
                </a:solidFill>
              </a:rPr>
              <a:t>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编码</a:t>
            </a:r>
            <a:endParaRPr lang="zh-CN" altLang="en-US" sz="3200" b="1" dirty="0"/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压缩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85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16" y="6317041"/>
            <a:ext cx="3249028" cy="323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140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</a:t>
            </a:r>
            <a:r>
              <a:rPr lang="en-US" altLang="zh-CN" sz="14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架构和前端开发，擅长移动互联网高并发、可维护性架构设计，有丰富的实战经验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 </a:t>
            </a:r>
          </a:p>
          <a:p>
            <a:pPr algn="l"/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2191" y="6396912"/>
            <a:ext cx="2621110" cy="302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前新浪架构师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58同城项目负责人。8年Android行业从业经验，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丰富的项目研发以及管理经验，原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网易特邀Android讲师，对架构方面有深入的研究。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授课激情有活力，能耐心帮助学员解决项目中遇到的问题。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54" y="3923821"/>
            <a:ext cx="2068974" cy="2086104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984476" y="12222927"/>
            <a:ext cx="18175395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43" y="3883455"/>
            <a:ext cx="2135089" cy="224088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579685" y="6500439"/>
            <a:ext cx="2564863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平安资深架构师，网易特邀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讲师全栈工程师，精通前端和后端。曾任职于华为，阿里巴巴等知名公司。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讲师，拥有多年的项目开发经验和管理经验，注重为学员解决疑难问题，授课逻辑严谨而风趣。格言是“授业不只要有广度，更要有深度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10747" y="377688"/>
            <a:ext cx="10798630" cy="1100790"/>
          </a:xfrm>
        </p:spPr>
        <p:txBody>
          <a:bodyPr/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3508759" y="6583520"/>
            <a:ext cx="2694236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Sunny 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华中科技大学计算机相关专业硕士，十余年互联网从业经验；曾就职于华为，小米，担任项目经理，技术经理等； 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专精领域：精通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 </a:t>
            </a:r>
            <a:r>
              <a:rPr lang="en-US" altLang="zh-CN" sz="14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FrameWork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源码及性能优化；华为鸿蒙系统架构设计，专注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NDK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底层设计与开发。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54400" y="6625307"/>
            <a:ext cx="269423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Trigger 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altLang="zh-CN" sz="1400" dirty="0"/>
              <a:t>Android</a:t>
            </a:r>
            <a:r>
              <a:rPr lang="zh-CN" altLang="en-US" sz="1400" dirty="0"/>
              <a:t>行业</a:t>
            </a:r>
            <a:r>
              <a:rPr lang="en-US" altLang="zh-CN" sz="1400" dirty="0"/>
              <a:t>8</a:t>
            </a:r>
            <a:r>
              <a:rPr lang="zh-CN" altLang="en-US" sz="1400" dirty="0"/>
              <a:t>年开发经验 前华为</a:t>
            </a:r>
            <a:r>
              <a:rPr lang="en-US" altLang="zh-CN" sz="1400" dirty="0"/>
              <a:t>Android</a:t>
            </a:r>
            <a:r>
              <a:rPr lang="zh-CN" altLang="en-US" sz="1400" dirty="0"/>
              <a:t>架构师 擅长高级</a:t>
            </a:r>
            <a:r>
              <a:rPr lang="en-US" altLang="zh-CN" sz="1400" dirty="0"/>
              <a:t>UI</a:t>
            </a:r>
            <a:r>
              <a:rPr lang="zh-CN" altLang="en-US" sz="1400" dirty="0"/>
              <a:t>和</a:t>
            </a:r>
            <a:r>
              <a:rPr lang="en-US" altLang="zh-CN" sz="1400" dirty="0"/>
              <a:t>Framework</a:t>
            </a:r>
            <a:r>
              <a:rPr lang="zh-CN" altLang="en-US" sz="1400" dirty="0"/>
              <a:t>定制以及</a:t>
            </a:r>
            <a:r>
              <a:rPr lang="en-US" altLang="zh-CN" sz="1400" dirty="0"/>
              <a:t>Flutter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65880" y="6636795"/>
            <a:ext cx="26942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zh-CN" altLang="en-US" sz="1400" dirty="0"/>
              <a:t>曾供职于国内知名半导体公司（珠海扬智</a:t>
            </a:r>
            <a:r>
              <a:rPr lang="en-US" altLang="zh-CN" sz="1400" dirty="0"/>
              <a:t>/</a:t>
            </a:r>
            <a:r>
              <a:rPr lang="zh-CN" altLang="en-US" sz="1400" dirty="0"/>
              <a:t>深圳联发科），主要从事</a:t>
            </a:r>
            <a:r>
              <a:rPr lang="en-US" altLang="zh-CN" sz="1400" dirty="0"/>
              <a:t>Android</a:t>
            </a:r>
            <a:r>
              <a:rPr lang="zh-CN" altLang="en-US" sz="1400" dirty="0"/>
              <a:t>音视频驱动</a:t>
            </a:r>
            <a:r>
              <a:rPr lang="en-US" altLang="zh-CN" sz="1400" dirty="0"/>
              <a:t>,</a:t>
            </a:r>
            <a:r>
              <a:rPr lang="zh-CN" altLang="en-US" sz="1400" dirty="0"/>
              <a:t>多媒体中间件以及图像识别的</a:t>
            </a:r>
            <a:r>
              <a:rPr lang="en-US" altLang="zh-CN" sz="1400" dirty="0"/>
              <a:t>Android</a:t>
            </a:r>
            <a:r>
              <a:rPr lang="zh-CN" altLang="en-US" sz="1400" dirty="0"/>
              <a:t>开发。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8551" y="3880690"/>
            <a:ext cx="2177266" cy="212923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0584307" y="6596793"/>
            <a:ext cx="2564863" cy="22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/>
              <a:t>Jason</a:t>
            </a:r>
            <a:r>
              <a:rPr lang="zh-CN" altLang="en-US" sz="1400" b="1" dirty="0"/>
              <a:t>老师</a:t>
            </a:r>
            <a:r>
              <a:rPr lang="en-US" altLang="zh-CN" sz="1400" b="1" dirty="0"/>
              <a:t>   </a:t>
            </a:r>
            <a:r>
              <a:rPr lang="zh-CN" altLang="en-US" sz="1400" dirty="0"/>
              <a:t>前华为技术总监、架构师、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zh-CN" altLang="en-US" sz="1400" dirty="0"/>
              <a:t>项目经理、央视网移动互联网创意大赛明星导师。 精通系统架构，擅长</a:t>
            </a:r>
            <a:r>
              <a:rPr lang="en-US" altLang="zh-CN" sz="1400" dirty="0"/>
              <a:t>Java</a:t>
            </a:r>
            <a:r>
              <a:rPr lang="zh-CN" altLang="en-US" sz="1400" dirty="0"/>
              <a:t>、</a:t>
            </a:r>
            <a:r>
              <a:rPr lang="en-US" altLang="zh-CN" sz="1400" dirty="0"/>
              <a:t>C/C++</a:t>
            </a:r>
            <a:r>
              <a:rPr lang="zh-CN" altLang="en-US" sz="1400" dirty="0"/>
              <a:t>、</a:t>
            </a:r>
            <a:r>
              <a:rPr lang="en-US" altLang="zh-CN" sz="1400" dirty="0"/>
              <a:t>PHP</a:t>
            </a:r>
            <a:r>
              <a:rPr lang="zh-CN" altLang="en-US" sz="1400" dirty="0"/>
              <a:t>等多门语言。痴迷于教学工作。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25" name="Picture 2" descr="https://10.idqqimg.com/eth/ajNVdqHZLLBmU64G1SUFcbDS6xIlqNjs2nYbIFlJujVM8YibKVRxbO1mAKVc1bBOY6eWCXRM0iaPQ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307" y="3901908"/>
            <a:ext cx="2111479" cy="211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7633652" y="3923823"/>
          <a:ext cx="2127891" cy="2127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3" name="BMP 图像" r:id="rId8" imgW="1238400" imgH="1238400" progId="Paint.Picture">
                  <p:embed/>
                </p:oleObj>
              </mc:Choice>
              <mc:Fallback>
                <p:oleObj name="BMP 图像" r:id="rId8" imgW="1238400" imgH="1238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33652" y="3923823"/>
                        <a:ext cx="2127891" cy="2127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8" descr="https://10.idqqimg.com/eth/ajNVdqHZLLCqYsibTITrZ50vue3whxxbZOjOECWXwmJUoQdcEFbOIpPVC1doOVwNon01RmZl7YKM/1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571" y="3880690"/>
            <a:ext cx="2185886" cy="21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3" descr="https://10.idqqimg.com/eth/ajNVdqHZLLDjZpYhtmZ8hdwljZHdvuNWibegpFMJs9MFOpzOyrvDDJvYG3qjAL9V3sYKoUROYLuY/130?tp=webp"/>
          <p:cNvSpPr>
            <a:spLocks noChangeAspect="1" noChangeArrowheads="1"/>
          </p:cNvSpPr>
          <p:nvPr/>
        </p:nvSpPr>
        <p:spPr bwMode="auto">
          <a:xfrm>
            <a:off x="293992" y="-272646"/>
            <a:ext cx="575985" cy="57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72795" tIns="86398" rIns="172795" bIns="86398" numCol="1" anchor="t" anchorCtr="0" compatLnSpc="1">
            <a:prstTxWarp prst="textNoShape">
              <a:avLst/>
            </a:prstTxWarp>
          </a:bodyPr>
          <a:lstStyle/>
          <a:p>
            <a:endParaRPr lang="zh-CN" altLang="en-US" sz="3401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56898" y="3878275"/>
            <a:ext cx="2131652" cy="21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070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059941" y="8128283"/>
            <a:ext cx="1291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音视频通话中的</a:t>
            </a:r>
            <a:r>
              <a:rPr lang="en-US" altLang="zh-CN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H265 </a:t>
            </a:r>
            <a:r>
              <a:rPr lang="en-US" altLang="zh-CN" sz="40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H265</a:t>
            </a:r>
            <a:r>
              <a:rPr lang="zh-CN" altLang="en-US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是基于</a:t>
            </a:r>
            <a:r>
              <a:rPr lang="en-US" altLang="zh-CN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H264</a:t>
            </a:r>
            <a:r>
              <a:rPr lang="zh-CN" altLang="en-US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基础上发展的</a:t>
            </a:r>
            <a:endParaRPr lang="en-US" altLang="zh-CN" sz="4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5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H264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定义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 smtClean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是专门去除这些冗余的算法，我们把这种算法称为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编码</a:t>
              </a:r>
              <a:endParaRPr lang="en-US" altLang="zh-CN" sz="3200" dirty="0" smtClean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H264</a:t>
              </a:r>
              <a:r>
                <a:rPr lang="zh-CN" altLang="en-US" sz="3200" dirty="0"/>
                <a:t>是新一代的编码标准，以高压缩高质量和支持多种网络的流媒体传输</a:t>
              </a:r>
              <a:r>
                <a:rPr lang="zh-CN" altLang="en-US" sz="3200" dirty="0" smtClean="0"/>
                <a:t>著称</a:t>
              </a:r>
              <a:endParaRPr lang="en-US" altLang="zh-CN" sz="3200" dirty="0" smtClean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 smtClean="0"/>
                <a:t>像大多数看到的视频，如苍老师的电影，如</a:t>
              </a:r>
              <a:r>
                <a:rPr lang="en-US" altLang="zh-CN" sz="3200" dirty="0" err="1" smtClean="0"/>
                <a:t>rmvb</a:t>
              </a:r>
              <a:r>
                <a:rPr lang="en-US" altLang="zh-CN" sz="3200" dirty="0" smtClean="0"/>
                <a:t>   </a:t>
              </a:r>
              <a:r>
                <a:rPr lang="en-US" altLang="zh-CN" sz="3200" dirty="0" err="1" smtClean="0"/>
                <a:t>avi</a:t>
              </a:r>
              <a:r>
                <a:rPr lang="zh-CN" altLang="en-US" sz="3200" dirty="0"/>
                <a:t> </a:t>
              </a:r>
              <a:r>
                <a:rPr lang="zh-CN" altLang="en-US" sz="3200" dirty="0" smtClean="0"/>
                <a:t>  </a:t>
              </a:r>
              <a:r>
                <a:rPr lang="en-US" altLang="zh-CN" sz="3200" dirty="0" smtClean="0"/>
                <a:t>mp4   </a:t>
              </a:r>
              <a:r>
                <a:rPr lang="en-US" altLang="zh-CN" sz="3200" dirty="0" err="1" smtClean="0"/>
                <a:t>flv</a:t>
              </a:r>
              <a:r>
                <a:rPr lang="en-US" altLang="zh-CN" sz="3200" dirty="0" smtClean="0"/>
                <a:t>   </a:t>
              </a:r>
              <a:r>
                <a:rPr lang="zh-CN" altLang="en-US" sz="3200" dirty="0" smtClean="0"/>
                <a:t>大都是由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进行编码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当然也会有不同的 如 </a:t>
              </a:r>
              <a:r>
                <a:rPr lang="en-US" altLang="zh-CN" sz="3200" dirty="0" smtClean="0"/>
                <a:t>mpeg4   vp9   </a:t>
              </a:r>
              <a:r>
                <a:rPr lang="zh-CN" altLang="en-US" sz="3200" dirty="0" smtClean="0"/>
                <a:t>这样比较冷门的编码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zh-CN" altLang="en-US" sz="3200" dirty="0"/>
                <a:t>无论</a:t>
              </a:r>
              <a:r>
                <a:rPr lang="zh-CN" altLang="en-US" sz="3200" dirty="0" smtClean="0"/>
                <a:t>是</a:t>
              </a:r>
              <a:r>
                <a:rPr lang="en-US" altLang="zh-CN" sz="3200" dirty="0" smtClean="0"/>
                <a:t>h264  mpeg4  vp9 </a:t>
              </a:r>
              <a:r>
                <a:rPr lang="zh-CN" altLang="en-US" sz="3200" dirty="0" smtClean="0"/>
                <a:t>都是基于宏块的方式进行编码，原理是一样的，只不过实现的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一致罢了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两大电信联盟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 smtClean="0"/>
              <a:t>H264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534043" cy="2438939"/>
            <a:chOff x="2114694" y="6750350"/>
            <a:chExt cx="6534043" cy="2438939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国际电信联盟</a:t>
              </a:r>
              <a:r>
                <a:rPr lang="en-US" altLang="zh-CN" sz="4400" dirty="0" smtClean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251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国际标准化组织</a:t>
              </a:r>
              <a:r>
                <a:rPr lang="en-US" altLang="zh-CN" sz="4400" dirty="0" smtClean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 smtClean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在江湖打了</a:t>
            </a:r>
            <a:r>
              <a:rPr lang="en-US" altLang="zh-CN" sz="6000" dirty="0" smtClean="0"/>
              <a:t>10</a:t>
            </a:r>
            <a:r>
              <a:rPr lang="zh-CN" altLang="en-US" sz="6000" dirty="0" smtClean="0"/>
              <a:t>年</a:t>
            </a:r>
            <a:endParaRPr lang="zh-CN" altLang="en-US" sz="6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H264       MPEG4 AVC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6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ITU-T </a:t>
            </a:r>
            <a:r>
              <a:rPr lang="zh-CN" altLang="en-US" dirty="0" smtClean="0"/>
              <a:t>视频编码发展历程</a:t>
            </a:r>
            <a:endParaRPr lang="zh-CN" altLang="en-US" dirty="0"/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其他参与者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3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H261</a:t>
            </a:r>
            <a:r>
              <a:rPr lang="zh-CN" altLang="en-US" sz="6000" dirty="0" smtClean="0"/>
              <a:t>奠定的技术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254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 smtClean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0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73125"/>
            <a:ext cx="21598496" cy="1100907"/>
          </a:xfrm>
        </p:spPr>
        <p:txBody>
          <a:bodyPr/>
          <a:lstStyle/>
          <a:p>
            <a:r>
              <a:rPr lang="zh-CN" altLang="en-US" dirty="0" smtClean="0"/>
              <a:t>报名咨询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980205" y="3994145"/>
            <a:ext cx="4528334" cy="5783094"/>
            <a:chOff x="2563398" y="3985254"/>
            <a:chExt cx="4528576" cy="5783405"/>
          </a:xfrm>
        </p:grpSpPr>
        <p:sp>
          <p:nvSpPr>
            <p:cNvPr id="18" name="文本框 17"/>
            <p:cNvSpPr txBox="1"/>
            <p:nvPr/>
          </p:nvSpPr>
          <p:spPr>
            <a:xfrm>
              <a:off x="2691107" y="8328659"/>
              <a:ext cx="3915000" cy="1440000"/>
            </a:xfrm>
            <a:prstGeom prst="rect">
              <a:avLst/>
            </a:prstGeom>
          </p:spPr>
          <p:txBody>
            <a:bodyPr vert="horz" wrap="square" lIns="91436" tIns="45718" rIns="91436" bIns="45718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技术问题加</a:t>
              </a: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David</a:t>
              </a:r>
              <a:r>
                <a:rPr lang="zh-CN" altLang="en-US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老师</a:t>
              </a:r>
              <a:endParaRPr lang="en-US" altLang="zh-CN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en-US" altLang="zh-CN" sz="2400" dirty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QQ:1051917835</a:t>
              </a:r>
              <a:endParaRPr lang="zh-CN" altLang="en-US" sz="24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3398" y="3985254"/>
              <a:ext cx="4528576" cy="4528576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9694" y="4410122"/>
            <a:ext cx="4095750" cy="4095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5503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组成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视频文件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封装格式与编码格式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格式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0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如何解码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0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13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音视频编码鼻祖</a:t>
            </a:r>
            <a:r>
              <a:rPr lang="en-US" altLang="zh-CN" sz="6000" dirty="0" smtClean="0"/>
              <a:t>H261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16719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694" y="2655175"/>
            <a:ext cx="12041326" cy="74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冯诺依曼计算机先河与</a:t>
            </a:r>
            <a:r>
              <a:rPr lang="en-US" altLang="zh-CN" dirty="0" smtClean="0"/>
              <a:t>H621</a:t>
            </a:r>
            <a:r>
              <a:rPr lang="zh-CN" altLang="en-US" dirty="0" smtClean="0"/>
              <a:t>编码</a:t>
            </a:r>
            <a:r>
              <a:rPr lang="zh-CN" altLang="en-US" dirty="0"/>
              <a:t>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94" y="3375175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DSP</a:t>
            </a:r>
            <a:r>
              <a:rPr lang="zh-CN" altLang="en-US" dirty="0" smtClean="0"/>
              <a:t>芯片主要做视频编解码器的工作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 smtClean="0"/>
              <a:t>DSP</a:t>
            </a:r>
            <a:r>
              <a:rPr lang="zh-CN" altLang="en-US" sz="3200" dirty="0" smtClean="0"/>
              <a:t>芯片内部</a:t>
            </a:r>
            <a:r>
              <a:rPr lang="zh-CN" altLang="en-US" sz="3200" dirty="0"/>
              <a:t>的视频编码器</a:t>
            </a:r>
            <a:r>
              <a:rPr lang="zh-CN" altLang="en-US" sz="3200" dirty="0" smtClean="0"/>
              <a:t>流程</a:t>
            </a:r>
            <a:r>
              <a:rPr lang="en-US" altLang="zh-CN" sz="3200" dirty="0" smtClean="0"/>
              <a:t>: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65" indent="-514365">
              <a:buFont typeface="+mj-lt"/>
              <a:buAutoNum type="arabicPeriod"/>
            </a:pPr>
            <a:r>
              <a:rPr lang="en-US" altLang="zh-CN" sz="3200" dirty="0" smtClean="0"/>
              <a:t>DSP</a:t>
            </a:r>
            <a:r>
              <a:rPr lang="zh-CN" altLang="en-US" sz="3200" dirty="0"/>
              <a:t>芯片原理</a:t>
            </a:r>
            <a:r>
              <a:rPr lang="zh-CN" altLang="en-US" sz="3200" dirty="0" smtClean="0"/>
              <a:t>讲解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err="1" smtClean="0"/>
              <a:t>MediaCodec</a:t>
            </a:r>
            <a:r>
              <a:rPr lang="zh-CN" altLang="en-US" sz="3200" dirty="0"/>
              <a:t>编码</a:t>
            </a:r>
            <a:r>
              <a:rPr lang="zh-CN" altLang="en-US" sz="3200" dirty="0" smtClean="0"/>
              <a:t>机制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err="1" smtClean="0"/>
              <a:t>MediaCodec</a:t>
            </a:r>
            <a:r>
              <a:rPr lang="zh-CN" altLang="en-US" sz="3200" dirty="0"/>
              <a:t>解码</a:t>
            </a:r>
            <a:r>
              <a:rPr lang="en-US" altLang="zh-CN" sz="3200" dirty="0"/>
              <a:t>H264</a:t>
            </a:r>
            <a:r>
              <a:rPr lang="zh-CN" altLang="en-US" sz="3200" dirty="0"/>
              <a:t>原理，深度解析视频解码</a:t>
            </a:r>
            <a:r>
              <a:rPr lang="zh-CN" altLang="en-US" sz="3200" dirty="0" smtClean="0"/>
              <a:t>流程</a:t>
            </a: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zh-CN" altLang="en-US" sz="3200" dirty="0" smtClean="0"/>
              <a:t>实战</a:t>
            </a:r>
            <a:r>
              <a:rPr lang="zh-CN" altLang="en-US" sz="3200" dirty="0"/>
              <a:t>优化之</a:t>
            </a:r>
            <a:r>
              <a:rPr lang="en-US" altLang="zh-CN" sz="3200" dirty="0"/>
              <a:t>H265</a:t>
            </a:r>
            <a:r>
              <a:rPr lang="zh-CN" altLang="en-US" sz="3200" dirty="0"/>
              <a:t>硬解码遇到兼容</a:t>
            </a:r>
            <a:r>
              <a:rPr lang="zh-CN" altLang="en-US" sz="3200" dirty="0" smtClean="0"/>
              <a:t>问题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024" b="1" dirty="0" smtClean="0"/>
          </a:p>
          <a:p>
            <a:r>
              <a:rPr lang="zh-CN" altLang="en-US" sz="3024" b="1" dirty="0" smtClean="0"/>
              <a:t>精彩</a:t>
            </a:r>
            <a:r>
              <a:rPr lang="zh-CN" altLang="en-US" sz="3024" b="1" dirty="0"/>
              <a:t>内容 </a:t>
            </a:r>
            <a:r>
              <a:rPr lang="en-US" altLang="zh-CN" sz="3024" b="1" dirty="0"/>
              <a:t>20:05</a:t>
            </a:r>
            <a:r>
              <a:rPr lang="zh-CN" altLang="en-US" sz="3024" b="1" dirty="0"/>
              <a:t>准时直播分享干货</a:t>
            </a:r>
            <a:endParaRPr lang="zh-CN" altLang="en-US" sz="2646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979694" y="2770776"/>
            <a:ext cx="214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微信视频通话编码实战</a:t>
            </a:r>
            <a:r>
              <a:rPr lang="en-US" altLang="zh-CN" sz="6000" dirty="0"/>
              <a:t>-</a:t>
            </a:r>
            <a:r>
              <a:rPr lang="zh-CN" altLang="en-US" sz="6000" dirty="0"/>
              <a:t>带你从零编码通话中的</a:t>
            </a:r>
            <a:r>
              <a:rPr lang="en-US" altLang="zh-CN" sz="6000" dirty="0"/>
              <a:t>H264</a:t>
            </a:r>
            <a:r>
              <a:rPr lang="zh-CN" altLang="en-US" sz="6000" dirty="0"/>
              <a:t>码流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视频编码流程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4" y="2745175"/>
            <a:ext cx="13175663" cy="81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38664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1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="" xmlns:a16="http://schemas.microsoft.com/office/drawing/2014/main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="" xmlns:a16="http://schemas.microsoft.com/office/drawing/2014/main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="" xmlns:a16="http://schemas.microsoft.com/office/drawing/2014/main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="" xmlns:a16="http://schemas.microsoft.com/office/drawing/2014/main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="" xmlns:a16="http://schemas.microsoft.com/office/drawing/2014/main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="" xmlns:a16="http://schemas.microsoft.com/office/drawing/2014/main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="" xmlns:a16="http://schemas.microsoft.com/office/drawing/2014/main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="" xmlns:a16="http://schemas.microsoft.com/office/drawing/2014/main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="" xmlns:a16="http://schemas.microsoft.com/office/drawing/2014/main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38354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sp>
        <p:nvSpPr>
          <p:cNvPr id="5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</a:t>
            </a:r>
            <a:r>
              <a:rPr lang="zh-CN" altLang="en-US" sz="2800" dirty="0" smtClean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在动  背景没有动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62161" y="6372423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H264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H265</a:t>
            </a:r>
            <a:r>
              <a:rPr lang="zh-CN" altLang="en-US" sz="2400" dirty="0" smtClean="0"/>
              <a:t>区别是什么，</a:t>
            </a:r>
            <a:r>
              <a:rPr lang="en-US" altLang="zh-CN" sz="2400" dirty="0" smtClean="0"/>
              <a:t>H265</a:t>
            </a:r>
            <a:r>
              <a:rPr lang="zh-CN" altLang="en-US" sz="2400" dirty="0" smtClean="0"/>
              <a:t>为什么能做到画面清晰的同时，这么大压缩比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96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42868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:a16="http://schemas.microsoft.com/office/drawing/2014/main" xmlns="" id="{71FBCDB7-A784-49F6-982C-0E657C261630}"/>
              </a:ext>
            </a:extLst>
          </p:cNvPr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:a16="http://schemas.microsoft.com/office/drawing/2014/main" xmlns="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音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B1845E35-C357-4BA9-84E6-45B55275665A}"/>
              </a:ext>
            </a:extLst>
          </p:cNvPr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EC7E5998-4C23-47CE-8FF8-01E931F4A869}"/>
                </a:ext>
              </a:extLst>
            </p:cNvPr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:a16="http://schemas.microsoft.com/office/drawing/2014/main" xmlns="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:a16="http://schemas.microsoft.com/office/drawing/2014/main" xmlns="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:a16="http://schemas.microsoft.com/office/drawing/2014/main" xmlns="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:a16="http://schemas.microsoft.com/office/drawing/2014/main" xmlns="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:a16="http://schemas.microsoft.com/office/drawing/2014/main" xmlns="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直播（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腾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794F2E0C-1545-45C7-BDDC-08B2B73C56A0}"/>
                </a:ext>
              </a:extLst>
            </p:cNvPr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:a16="http://schemas.microsoft.com/office/drawing/2014/main" xmlns="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:a16="http://schemas.microsoft.com/office/drawing/2014/main" xmlns="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:a16="http://schemas.microsoft.com/office/drawing/2014/main" xmlns="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:a16="http://schemas.microsoft.com/office/drawing/2014/main" xmlns="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:a16="http://schemas.microsoft.com/office/drawing/2014/main" xmlns="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61BDEFEF-8C9B-40C6-A17E-9EADE48F06C1}"/>
                </a:ext>
              </a:extLst>
            </p:cNvPr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:a16="http://schemas.microsoft.com/office/drawing/2014/main" xmlns="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:a16="http://schemas.microsoft.com/office/drawing/2014/main" xmlns="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:a16="http://schemas.microsoft.com/office/drawing/2014/main" xmlns="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xmlns="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:a16="http://schemas.microsoft.com/office/drawing/2014/main" xmlns="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:a16="http://schemas.microsoft.com/office/drawing/2014/main" xmlns="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:a16="http://schemas.microsoft.com/office/drawing/2014/main" xmlns="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:a16="http://schemas.microsoft.com/office/drawing/2014/main" xmlns="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:a16="http://schemas.microsoft.com/office/drawing/2014/main" xmlns="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xmlns="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:a16="http://schemas.microsoft.com/office/drawing/2014/main" xmlns="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:a16="http://schemas.microsoft.com/office/drawing/2014/main" xmlns="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视频媒体平台（芒果</a:t>
                </a:r>
                <a:r>
                  <a:rPr lang="en-US" altLang="zh-CN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TV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="" xmlns:a16="http://schemas.microsoft.com/office/drawing/2014/main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="" xmlns:a16="http://schemas.microsoft.com/office/drawing/2014/main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音视频编码中的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sps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与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pps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的设计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5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="" xmlns:a16="http://schemas.microsoft.com/office/drawing/2014/main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="" xmlns:a16="http://schemas.microsoft.com/office/drawing/2014/main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="" xmlns:a16="http://schemas.microsoft.com/office/drawing/2014/main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="" xmlns:a16="http://schemas.microsoft.com/office/drawing/2014/main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="" xmlns:a16="http://schemas.microsoft.com/office/drawing/2014/main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="" xmlns:a16="http://schemas.microsoft.com/office/drawing/2014/main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="" xmlns:a16="http://schemas.microsoft.com/office/drawing/2014/main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="" xmlns:a16="http://schemas.microsoft.com/office/drawing/2014/main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="" xmlns:a16="http://schemas.microsoft.com/office/drawing/2014/main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="" xmlns:a16="http://schemas.microsoft.com/office/drawing/2014/main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="" xmlns:a16="http://schemas.microsoft.com/office/drawing/2014/main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</a:t>
            </a:r>
            <a:r>
              <a:rPr lang="en-US" altLang="zh-CN" dirty="0" smtClean="0"/>
              <a:t>(</a:t>
            </a:r>
            <a:r>
              <a:rPr lang="zh-CN" altLang="en-US" dirty="0" smtClean="0"/>
              <a:t>就业前景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学员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中就职于全国各大公司。从事音视频相关产品开发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="" xmlns:a16="http://schemas.microsoft.com/office/drawing/2014/main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  <p:pic>
        <p:nvPicPr>
          <p:cNvPr id="7" name="Picture 2" descr="è¿éåå¾çæè¿°">
            <a:extLst>
              <a:ext uri="{FF2B5EF4-FFF2-40B4-BE49-F238E27FC236}">
                <a16:creationId xmlns=""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84694" y="2276259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=""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视频通话中 不对视频画面编码，直接将摄像头捕获的数据发送 可以吗</a:t>
            </a:r>
          </a:p>
        </p:txBody>
      </p:sp>
    </p:spTree>
    <p:extLst>
      <p:ext uri="{BB962C8B-B14F-4D97-AF65-F5344CB8AC3E}">
        <p14:creationId xmlns:p14="http://schemas.microsoft.com/office/powerpoint/2010/main" val="418918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 smtClean="0">
                <a:solidFill>
                  <a:schemeClr val="tx1"/>
                </a:solidFill>
              </a:rPr>
              <a:t>30</a:t>
            </a:r>
            <a:r>
              <a:rPr lang="zh-CN" altLang="en-US" sz="2800" dirty="0" smtClean="0">
                <a:solidFill>
                  <a:schemeClr val="tx1"/>
                </a:solidFill>
              </a:rPr>
              <a:t>公斤重，可见保存视频数据如此难。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1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1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399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399" dirty="0"/>
          </a:p>
        </p:txBody>
      </p:sp>
    </p:spTree>
    <p:extLst>
      <p:ext uri="{BB962C8B-B14F-4D97-AF65-F5344CB8AC3E}">
        <p14:creationId xmlns:p14="http://schemas.microsoft.com/office/powerpoint/2010/main" val="20972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9815" y="403188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0268" y="1484879"/>
            <a:ext cx="16603220" cy="7109237"/>
          </a:xfrm>
          <a:prstGeom prst="rect">
            <a:avLst/>
          </a:prstGeom>
        </p:spPr>
        <p:txBody>
          <a:bodyPr vert="horz" wrap="square" lIns="91432" tIns="45716" rIns="91432" bIns="45716" rtlCol="0">
            <a:normAutofit/>
          </a:bodyPr>
          <a:lstStyle/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我们的现状是怎么样的</a:t>
            </a:r>
            <a:r>
              <a:rPr lang="en-US" altLang="zh-CN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?  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对自己未来很迷茫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公司技术落后，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工作的主要就是写业务代码，没机会接触到行业先进的技术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想进</a:t>
            </a:r>
            <a:r>
              <a:rPr lang="en-US" altLang="zh-CN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BATJ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一线互联网公司，但是面试总是通不过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工作多年了，但是技术水平和刚刚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毕业一到两年的工程师差距不大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万一被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公司裁员或是离职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后很难在找到同等待遇的岗位</a:t>
            </a:r>
          </a:p>
        </p:txBody>
      </p:sp>
    </p:spTree>
    <p:extLst>
      <p:ext uri="{BB962C8B-B14F-4D97-AF65-F5344CB8AC3E}">
        <p14:creationId xmlns:p14="http://schemas.microsoft.com/office/powerpoint/2010/main" val="41872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291" dirty="0"/>
              <a:t>我们能为您带来什么样的服务</a:t>
            </a:r>
            <a:endParaRPr lang="en-US" sz="5291" dirty="0"/>
          </a:p>
        </p:txBody>
      </p:sp>
      <p:sp>
        <p:nvSpPr>
          <p:cNvPr id="2" name="圆角矩形 1"/>
          <p:cNvSpPr/>
          <p:nvPr/>
        </p:nvSpPr>
        <p:spPr>
          <a:xfrm>
            <a:off x="2119694" y="2527283"/>
            <a:ext cx="18452255" cy="7824280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4" name="同侧圆角矩形 3"/>
          <p:cNvSpPr/>
          <p:nvPr/>
        </p:nvSpPr>
        <p:spPr>
          <a:xfrm>
            <a:off x="2119695" y="2527282"/>
            <a:ext cx="18435956" cy="1581157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8056298" y="2767434"/>
            <a:ext cx="10799208" cy="1100849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5291" dirty="0">
                <a:solidFill>
                  <a:schemeClr val="bg1"/>
                </a:solidFill>
              </a:rPr>
              <a:t>VIP</a:t>
            </a:r>
            <a:r>
              <a:rPr lang="zh-CN" altLang="en-US" sz="5291" dirty="0">
                <a:solidFill>
                  <a:schemeClr val="bg1"/>
                </a:solidFill>
              </a:rPr>
              <a:t>课程服务体系</a:t>
            </a:r>
            <a:endParaRPr lang="en-US" sz="5291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2524967" y="4348587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en-US" altLang="zh-CN" sz="2646" dirty="0" smtClean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 smtClean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每周一  周四  周六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 20:30-22:30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一线企业内推计划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线上教育唯一一家承诺 毕业未满三年 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5K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全面退费服务</a:t>
            </a: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12950310" y="4344226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2646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11589045" y="4108439"/>
            <a:ext cx="13606" cy="6243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</p:spTree>
    <p:extLst>
      <p:ext uri="{BB962C8B-B14F-4D97-AF65-F5344CB8AC3E}">
        <p14:creationId xmlns:p14="http://schemas.microsoft.com/office/powerpoint/2010/main" val="38190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9815" y="403188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851" y="409731"/>
            <a:ext cx="21597338" cy="1100849"/>
          </a:xfrm>
        </p:spPr>
        <p:txBody>
          <a:bodyPr/>
          <a:lstStyle/>
          <a:p>
            <a:r>
              <a:rPr lang="zh-CN" altLang="en-US" dirty="0" smtClean="0"/>
              <a:t>一线大厂面试诀窍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79787" y="3330515"/>
            <a:ext cx="16603220" cy="7109237"/>
          </a:xfrm>
          <a:prstGeom prst="rect">
            <a:avLst/>
          </a:prstGeom>
        </p:spPr>
        <p:txBody>
          <a:bodyPr vert="horz" wrap="square" lIns="91432" tIns="45716" rIns="91432" bIns="45716" rtlCol="0">
            <a:normAutofit/>
          </a:bodyPr>
          <a:lstStyle/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简历包装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简历一定要吸引，把最好的两个项目经验放在最前面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备战简历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简历里面的技术写自己最熟悉和擅长的，每个技术准备对应的连环炮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深挖底层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底层技术一时半会学不懂，找到高频点，如虚拟机原理，区别，准备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5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个左右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吃闹架构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架构一定要好好看，比如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Glide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Okhttp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MVVM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MVP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架构实现一定要掌握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掌握源码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简一定要了解</a:t>
            </a:r>
            <a:r>
              <a:rPr lang="en-US" altLang="zh-CN" sz="3199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FrameWork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层源码，如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AMS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PMS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Handler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，属性动画</a:t>
            </a:r>
          </a:p>
        </p:txBody>
      </p:sp>
    </p:spTree>
    <p:extLst>
      <p:ext uri="{BB962C8B-B14F-4D97-AF65-F5344CB8AC3E}">
        <p14:creationId xmlns:p14="http://schemas.microsoft.com/office/powerpoint/2010/main" val="42031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6"/>
          <p:cNvSpPr>
            <a:spLocks noGrp="1"/>
          </p:cNvSpPr>
          <p:nvPr/>
        </p:nvSpPr>
        <p:spPr>
          <a:xfrm>
            <a:off x="721067" y="561261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6601" b="1">
                <a:solidFill>
                  <a:srgbClr val="1475B2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如何快速学习提升</a:t>
            </a:r>
            <a:endParaRPr lang="zh-CN" altLang="en-US" sz="6601" b="1" dirty="0">
              <a:solidFill>
                <a:srgbClr val="1475B2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2098379" y="2111376"/>
            <a:ext cx="19388954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609634" indent="-609634"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4535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自学</a:t>
            </a:r>
            <a:endParaRPr lang="zh-CN" altLang="en-US" sz="4535" dirty="0">
              <a:solidFill>
                <a:schemeClr val="tx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67505" y="2901248"/>
            <a:ext cx="187990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要找学习资料，网上资料不准确，官方文档无人总结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碰到问题耗很久，很难找人帮忙指点、解答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太耗时、太低效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没有实际的项目可以实践，学了感觉没用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学不全面、学不系统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太难、太苦逼了、坚持不下去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6912" y="10118795"/>
            <a:ext cx="11561496" cy="851443"/>
          </a:xfrm>
          <a:prstGeom prst="rect">
            <a:avLst/>
          </a:prstGeom>
          <a:noFill/>
        </p:spPr>
        <p:txBody>
          <a:bodyPr wrap="square" lIns="172775" tIns="86388" rIns="172775" bIns="86388" rtlCol="0">
            <a:spAutoFit/>
          </a:bodyPr>
          <a:lstStyle/>
          <a:p>
            <a:r>
              <a:rPr lang="zh-CN" altLang="en-US" sz="4399" b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但是，现在你不需要这么苦逼了！！！</a:t>
            </a:r>
          </a:p>
        </p:txBody>
      </p:sp>
    </p:spTree>
    <p:extLst>
      <p:ext uri="{BB962C8B-B14F-4D97-AF65-F5344CB8AC3E}">
        <p14:creationId xmlns:p14="http://schemas.microsoft.com/office/powerpoint/2010/main" val="353634217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42"/>
          <p:cNvSpPr>
            <a:spLocks noGrp="1"/>
          </p:cNvSpPr>
          <p:nvPr>
            <p:ph type="title"/>
          </p:nvPr>
        </p:nvSpPr>
        <p:spPr>
          <a:xfrm>
            <a:off x="4058270" y="1339973"/>
            <a:ext cx="21597338" cy="1100849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怎么成为</a:t>
            </a:r>
            <a:r>
              <a:rPr lang="en-US" altLang="zh-CN"/>
              <a:t>Android</a:t>
            </a:r>
            <a:r>
              <a:rPr lang="zh-CN" altLang="en-US"/>
              <a:t>高级工程师？</a:t>
            </a:r>
            <a:endParaRPr lang="zh-CN" altLang="en-US" dirty="0"/>
          </a:p>
        </p:txBody>
      </p:sp>
      <p:sp>
        <p:nvSpPr>
          <p:cNvPr id="6" name="íṡḷïdè"/>
          <p:cNvSpPr txBox="1"/>
          <p:nvPr/>
        </p:nvSpPr>
        <p:spPr>
          <a:xfrm>
            <a:off x="323209" y="3524082"/>
            <a:ext cx="20493257" cy="2748715"/>
          </a:xfrm>
          <a:prstGeom prst="rect">
            <a:avLst/>
          </a:prstGeom>
          <a:noFill/>
          <a:ln>
            <a:noFill/>
          </a:ln>
        </p:spPr>
        <p:txBody>
          <a:bodyPr wrap="square" lIns="91432" tIns="45716" rIns="91432" bIns="4571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</a:rPr>
              <a:t>课程简介：深入讲解</a:t>
            </a:r>
            <a:r>
              <a:rPr lang="en-US" altLang="zh-CN" sz="3600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3600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内核、性能优化、架构设计、高级音视频</a:t>
            </a:r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</a:rPr>
              <a:t>技术</a:t>
            </a:r>
            <a:endParaRPr lang="en-US" altLang="zh-CN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>
              <a:lnSpc>
                <a:spcPct val="150000"/>
              </a:lnSpc>
              <a:buSzPct val="25000"/>
            </a:pPr>
            <a:endParaRPr lang="en-US" sz="1999" u="sng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52575" y="6799350"/>
            <a:ext cx="4477119" cy="3780582"/>
            <a:chOff x="2008388" y="7835069"/>
            <a:chExt cx="4477599" cy="3780986"/>
          </a:xfrm>
        </p:grpSpPr>
        <p:sp>
          <p:nvSpPr>
            <p:cNvPr id="32" name="îṣḻïdé"/>
            <p:cNvSpPr/>
            <p:nvPr/>
          </p:nvSpPr>
          <p:spPr bwMode="auto">
            <a:xfrm>
              <a:off x="3511827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0" name="iṡľíďe"/>
            <p:cNvSpPr/>
            <p:nvPr/>
          </p:nvSpPr>
          <p:spPr bwMode="auto">
            <a:xfrm>
              <a:off x="2008388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在小型企业，技术视野太窄，没经历过正规的移动开发流程</a:t>
              </a: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1" name="íşļiḋê"/>
            <p:cNvSpPr txBox="1"/>
            <p:nvPr/>
          </p:nvSpPr>
          <p:spPr bwMode="auto">
            <a:xfrm>
              <a:off x="2008388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缺少一线互联网公司经验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872724" y="8183963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>
                  <a:latin typeface="思源黑体 CN Normal" panose="020B0400000000000000" charset="-122"/>
                  <a:ea typeface="思源黑体 CN Normal" panose="020B0400000000000000" charset="-122"/>
                </a:rPr>
                <a:t>01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726484" y="6799350"/>
            <a:ext cx="4716908" cy="3780582"/>
            <a:chOff x="6671356" y="7835069"/>
            <a:chExt cx="4717415" cy="3780986"/>
          </a:xfrm>
        </p:grpSpPr>
        <p:sp>
          <p:nvSpPr>
            <p:cNvPr id="28" name="ïŝḷîdê"/>
            <p:cNvSpPr/>
            <p:nvPr/>
          </p:nvSpPr>
          <p:spPr bwMode="auto">
            <a:xfrm>
              <a:off x="8360165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6" name="ïṧľíḋè"/>
            <p:cNvSpPr/>
            <p:nvPr/>
          </p:nvSpPr>
          <p:spPr bwMode="auto">
            <a:xfrm>
              <a:off x="6725966" y="10157264"/>
              <a:ext cx="4662805" cy="1458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长期从事简单的</a:t>
              </a:r>
              <a:r>
                <a:rPr lang="en-US" altLang="zh-CN" sz="2400">
                  <a:latin typeface="思源黑体 CN Normal" panose="020B0400000000000000" charset="-122"/>
                  <a:ea typeface="思源黑体 CN Normal" panose="020B0400000000000000" charset="-122"/>
                </a:rPr>
                <a:t>UI</a:t>
              </a: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界面开发，对原理和底层开发了解不深</a:t>
              </a: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7" name="ïṡļíḋê"/>
            <p:cNvSpPr txBox="1"/>
            <p:nvPr/>
          </p:nvSpPr>
          <p:spPr bwMode="auto">
            <a:xfrm>
              <a:off x="6856726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基础知识薄弱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671356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8645359" y="8132047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 dirty="0">
                  <a:latin typeface="思源黑体 CN Normal" panose="020B0400000000000000" charset="-122"/>
                  <a:ea typeface="思源黑体 CN Normal" panose="020B0400000000000000" charset="-122"/>
                </a:rPr>
                <a:t>02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705097" y="6799350"/>
            <a:ext cx="4662469" cy="3780582"/>
            <a:chOff x="11519694" y="7835069"/>
            <a:chExt cx="4662969" cy="3780986"/>
          </a:xfrm>
        </p:grpSpPr>
        <p:sp>
          <p:nvSpPr>
            <p:cNvPr id="24" name="ísľîḍe"/>
            <p:cNvSpPr/>
            <p:nvPr/>
          </p:nvSpPr>
          <p:spPr bwMode="auto">
            <a:xfrm>
              <a:off x="13208503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2" name="ïŝ1îdè"/>
            <p:cNvSpPr/>
            <p:nvPr/>
          </p:nvSpPr>
          <p:spPr bwMode="auto">
            <a:xfrm>
              <a:off x="11705064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长期在小型软件公司、外包公司工作，只接触部分开发内容</a:t>
              </a:r>
            </a:p>
          </p:txBody>
        </p:sp>
        <p:sp>
          <p:nvSpPr>
            <p:cNvPr id="23" name="î$1íḍe"/>
            <p:cNvSpPr txBox="1"/>
            <p:nvPr/>
          </p:nvSpPr>
          <p:spPr bwMode="auto">
            <a:xfrm>
              <a:off x="11705064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项目经验零碎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519694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3478259" y="8183963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 dirty="0">
                  <a:latin typeface="思源黑体 CN Normal" panose="020B0400000000000000" charset="-122"/>
                  <a:ea typeface="思源黑体 CN Normal" panose="020B0400000000000000" charset="-122"/>
                </a:rPr>
                <a:t>03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6367513" y="6799350"/>
            <a:ext cx="4662469" cy="3780582"/>
            <a:chOff x="16368032" y="7835069"/>
            <a:chExt cx="4662968" cy="3780986"/>
          </a:xfrm>
        </p:grpSpPr>
        <p:sp>
          <p:nvSpPr>
            <p:cNvPr id="20" name="ïṧļiḋê"/>
            <p:cNvSpPr/>
            <p:nvPr/>
          </p:nvSpPr>
          <p:spPr bwMode="auto">
            <a:xfrm>
              <a:off x="18056840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8" name="îṧlidê"/>
            <p:cNvSpPr/>
            <p:nvPr/>
          </p:nvSpPr>
          <p:spPr bwMode="auto">
            <a:xfrm>
              <a:off x="16553401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只招收真心想和我们一起学习，共同进步的朋友。</a:t>
              </a:r>
              <a:endPara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9" name="îşļiḑé"/>
            <p:cNvSpPr txBox="1"/>
            <p:nvPr/>
          </p:nvSpPr>
          <p:spPr bwMode="auto">
            <a:xfrm>
              <a:off x="16553401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渴望快速提升自己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6368032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8326597" y="8183963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 dirty="0">
                  <a:latin typeface="思源黑体 CN Normal" panose="020B0400000000000000" charset="-122"/>
                  <a:ea typeface="思源黑体 CN Normal" panose="020B0400000000000000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4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为什么要学习音视频（竞争力）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1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9" y="695"/>
            <a:ext cx="23038154" cy="2330939"/>
          </a:xfrm>
          <a:prstGeom prst="rect">
            <a:avLst/>
          </a:prstGeom>
          <a:solidFill>
            <a:srgbClr val="1577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6" name="标题 6"/>
          <p:cNvSpPr>
            <a:spLocks noGrp="1"/>
          </p:cNvSpPr>
          <p:nvPr/>
        </p:nvSpPr>
        <p:spPr>
          <a:xfrm>
            <a:off x="721067" y="615796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29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腾讯课堂权威保障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66398" y="3000240"/>
            <a:ext cx="3928439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3" dirty="0">
                <a:solidFill>
                  <a:schemeClr val="accent1"/>
                </a:solidFill>
              </a:rPr>
              <a:t>01</a:t>
            </a:r>
            <a:endParaRPr lang="zh-CN" altLang="en-US" sz="6803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9403" y="3208444"/>
            <a:ext cx="3928439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35" dirty="0"/>
              <a:t>支付保障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39403" y="4128953"/>
            <a:ext cx="1073393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46" dirty="0"/>
              <a:t>腾讯课堂为保障学员支付安全，采用淘宝中间机制，直接打款给腾讯，同时监督码牛教学质量和后续服务</a:t>
            </a:r>
          </a:p>
        </p:txBody>
      </p:sp>
      <p:sp>
        <p:nvSpPr>
          <p:cNvPr id="4" name="矩形 3"/>
          <p:cNvSpPr/>
          <p:nvPr/>
        </p:nvSpPr>
        <p:spPr>
          <a:xfrm>
            <a:off x="2494606" y="4037617"/>
            <a:ext cx="1059538" cy="86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1" name="文本框 10"/>
          <p:cNvSpPr txBox="1"/>
          <p:nvPr/>
        </p:nvSpPr>
        <p:spPr>
          <a:xfrm>
            <a:off x="2266398" y="6270565"/>
            <a:ext cx="3928439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3" dirty="0">
                <a:solidFill>
                  <a:schemeClr val="accent1"/>
                </a:solidFill>
              </a:rPr>
              <a:t>02</a:t>
            </a:r>
            <a:endParaRPr lang="zh-CN" altLang="en-US" sz="6803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39403" y="6478767"/>
            <a:ext cx="3928439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35" dirty="0"/>
              <a:t>师资力量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96455" y="7646360"/>
            <a:ext cx="1073393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46" dirty="0"/>
              <a:t>师资来自于一线</a:t>
            </a:r>
            <a:r>
              <a:rPr lang="en-US" altLang="zh-CN" sz="2646" dirty="0"/>
              <a:t>BAT</a:t>
            </a:r>
            <a:r>
              <a:rPr lang="zh-CN" altLang="en-US" sz="2646" dirty="0"/>
              <a:t>，有着雄厚的技术实力和经验，同时大部分师资也是网易特邀讲师，有着丰富的授课经验</a:t>
            </a:r>
          </a:p>
        </p:txBody>
      </p:sp>
      <p:sp>
        <p:nvSpPr>
          <p:cNvPr id="14" name="矩形 13"/>
          <p:cNvSpPr/>
          <p:nvPr/>
        </p:nvSpPr>
        <p:spPr>
          <a:xfrm>
            <a:off x="2494606" y="7307940"/>
            <a:ext cx="1059538" cy="86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</p:spTree>
    <p:extLst>
      <p:ext uri="{BB962C8B-B14F-4D97-AF65-F5344CB8AC3E}">
        <p14:creationId xmlns:p14="http://schemas.microsoft.com/office/powerpoint/2010/main" val="307204310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813716" y="6317041"/>
            <a:ext cx="3249028" cy="32378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140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</a:t>
            </a:r>
            <a:r>
              <a:rPr lang="en-US" altLang="zh-CN" sz="14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架构和前端开发，擅长移动互联网高并发、可维护性架构设计，有丰富的实战经验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 </a:t>
            </a:r>
          </a:p>
          <a:p>
            <a:pPr algn="l"/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402191" y="6396912"/>
            <a:ext cx="2621110" cy="302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前新浪架构师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58同城项目负责人。8年Android行业从业经验，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丰富的项目研发以及管理经验，原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网易特邀Android讲师，对架构方面有深入的研究。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授课激情有活力，能耐心帮助学员解决项目中遇到的问题。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7154" y="3923821"/>
            <a:ext cx="2068974" cy="2086104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984476" y="12222927"/>
            <a:ext cx="18175395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43" y="3883455"/>
            <a:ext cx="2135089" cy="224088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7579685" y="6500439"/>
            <a:ext cx="2564863" cy="28069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平安资深架构师，网易特邀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讲师全栈工程师，精通前端和后端。曾任职于华为，阿里巴巴等知名公司。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讲师，拥有多年的项目开发经验和管理经验，注重为学员解决疑难问题，授课逻辑严谨而风趣。格言是“授业不只要有广度，更要有深度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10747" y="377688"/>
            <a:ext cx="10798630" cy="1100790"/>
          </a:xfrm>
        </p:spPr>
        <p:txBody>
          <a:bodyPr/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3508759" y="6583520"/>
            <a:ext cx="2694236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Sunny 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华中科技大学计算机相关专业硕士，十余年互联网从业经验；曾就职于华为，小米，担任项目经理，技术经理等； 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专精领域：精通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 </a:t>
            </a:r>
            <a:r>
              <a:rPr lang="en-US" altLang="zh-CN" sz="14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FrameWork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源码及性能优化；华为鸿蒙系统架构设计，专注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NDK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底层设计与开发。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6154400" y="6625307"/>
            <a:ext cx="2694236" cy="1298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Trigger 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</a:p>
          <a:p>
            <a:pPr>
              <a:lnSpc>
                <a:spcPct val="140000"/>
              </a:lnSpc>
            </a:pPr>
            <a:r>
              <a:rPr lang="en-US" altLang="zh-CN" sz="1400" dirty="0"/>
              <a:t>Android</a:t>
            </a:r>
            <a:r>
              <a:rPr lang="zh-CN" altLang="en-US" sz="1400" dirty="0"/>
              <a:t>行业</a:t>
            </a:r>
            <a:r>
              <a:rPr lang="en-US" altLang="zh-CN" sz="1400" dirty="0"/>
              <a:t>8</a:t>
            </a:r>
            <a:r>
              <a:rPr lang="zh-CN" altLang="en-US" sz="1400" dirty="0"/>
              <a:t>年开发经验 前华为</a:t>
            </a:r>
            <a:r>
              <a:rPr lang="en-US" altLang="zh-CN" sz="1400" dirty="0"/>
              <a:t>Android</a:t>
            </a:r>
            <a:r>
              <a:rPr lang="zh-CN" altLang="en-US" sz="1400" dirty="0"/>
              <a:t>架构师 擅长高级</a:t>
            </a:r>
            <a:r>
              <a:rPr lang="en-US" altLang="zh-CN" sz="1400" dirty="0"/>
              <a:t>UI</a:t>
            </a:r>
            <a:r>
              <a:rPr lang="zh-CN" altLang="en-US" sz="1400" dirty="0"/>
              <a:t>和</a:t>
            </a:r>
            <a:r>
              <a:rPr lang="en-US" altLang="zh-CN" sz="1400" dirty="0"/>
              <a:t>Framework</a:t>
            </a:r>
            <a:r>
              <a:rPr lang="zh-CN" altLang="en-US" sz="1400" dirty="0"/>
              <a:t>定制以及</a:t>
            </a:r>
            <a:r>
              <a:rPr lang="en-US" altLang="zh-CN" sz="1400" dirty="0"/>
              <a:t>Flutter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8965880" y="6636795"/>
            <a:ext cx="2694236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14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zh-CN" altLang="en-US" sz="1400" dirty="0"/>
              <a:t>曾供职于国内知名半导体公司（珠海扬智</a:t>
            </a:r>
            <a:r>
              <a:rPr lang="en-US" altLang="zh-CN" sz="1400" dirty="0"/>
              <a:t>/</a:t>
            </a:r>
            <a:r>
              <a:rPr lang="zh-CN" altLang="en-US" sz="1400" dirty="0"/>
              <a:t>深圳联发科），主要从事</a:t>
            </a:r>
            <a:r>
              <a:rPr lang="en-US" altLang="zh-CN" sz="1400" dirty="0"/>
              <a:t>Android</a:t>
            </a:r>
            <a:r>
              <a:rPr lang="zh-CN" altLang="en-US" sz="1400" dirty="0"/>
              <a:t>音视频驱动</a:t>
            </a:r>
            <a:r>
              <a:rPr lang="en-US" altLang="zh-CN" sz="1400" dirty="0"/>
              <a:t>,</a:t>
            </a:r>
            <a:r>
              <a:rPr lang="zh-CN" altLang="en-US" sz="1400" dirty="0"/>
              <a:t>多媒体中间件以及图像识别的</a:t>
            </a:r>
            <a:r>
              <a:rPr lang="en-US" altLang="zh-CN" sz="1400" dirty="0"/>
              <a:t>Android</a:t>
            </a:r>
            <a:r>
              <a:rPr lang="zh-CN" altLang="en-US" sz="1400" dirty="0"/>
              <a:t>开发。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18551" y="3880690"/>
            <a:ext cx="2177266" cy="2129237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10584307" y="6596793"/>
            <a:ext cx="2564863" cy="2203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altLang="zh-CN" sz="1400" b="1" dirty="0"/>
              <a:t>Jason</a:t>
            </a:r>
            <a:r>
              <a:rPr lang="zh-CN" altLang="en-US" sz="1400" b="1" dirty="0"/>
              <a:t>老师</a:t>
            </a:r>
            <a:r>
              <a:rPr lang="en-US" altLang="zh-CN" sz="1400" b="1" dirty="0"/>
              <a:t>   </a:t>
            </a:r>
            <a:r>
              <a:rPr lang="zh-CN" altLang="en-US" sz="1400" dirty="0"/>
              <a:t>前华为技术总监、架构师、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</a:t>
            </a:r>
            <a:r>
              <a:rPr lang="en-US" altLang="zh-CN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4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zh-CN" altLang="en-US" sz="1400" dirty="0"/>
              <a:t>项目经理、央视网移动互联网创意大赛明星导师。 精通系统架构，擅长</a:t>
            </a:r>
            <a:r>
              <a:rPr lang="en-US" altLang="zh-CN" sz="1400" dirty="0"/>
              <a:t>Java</a:t>
            </a:r>
            <a:r>
              <a:rPr lang="zh-CN" altLang="en-US" sz="1400" dirty="0"/>
              <a:t>、</a:t>
            </a:r>
            <a:r>
              <a:rPr lang="en-US" altLang="zh-CN" sz="1400" dirty="0"/>
              <a:t>C/C++</a:t>
            </a:r>
            <a:r>
              <a:rPr lang="zh-CN" altLang="en-US" sz="1400" dirty="0"/>
              <a:t>、</a:t>
            </a:r>
            <a:r>
              <a:rPr lang="en-US" altLang="zh-CN" sz="1400" dirty="0"/>
              <a:t>PHP</a:t>
            </a:r>
            <a:r>
              <a:rPr lang="zh-CN" altLang="en-US" sz="1400" dirty="0"/>
              <a:t>等多门语言。痴迷于教学工作。</a:t>
            </a:r>
            <a:endParaRPr lang="en-US" altLang="zh-CN" sz="14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25" name="Picture 2" descr="https://10.idqqimg.com/eth/ajNVdqHZLLBmU64G1SUFcbDS6xIlqNjs2nYbIFlJujVM8YibKVRxbO1mAKVc1bBOY6eWCXRM0iaPQ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4307" y="3901908"/>
            <a:ext cx="2111479" cy="211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2" name="对象 21"/>
          <p:cNvGraphicFramePr>
            <a:graphicFrameLocks noChangeAspect="1"/>
          </p:cNvGraphicFramePr>
          <p:nvPr>
            <p:extLst/>
          </p:nvPr>
        </p:nvGraphicFramePr>
        <p:xfrm>
          <a:off x="7633652" y="3923823"/>
          <a:ext cx="2127891" cy="2127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BMP 图像" r:id="rId8" imgW="1238400" imgH="1238400" progId="Paint.Picture">
                  <p:embed/>
                </p:oleObj>
              </mc:Choice>
              <mc:Fallback>
                <p:oleObj name="BMP 图像" r:id="rId8" imgW="1238400" imgH="1238400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33652" y="3923823"/>
                        <a:ext cx="2127891" cy="2127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248" name="Picture 8" descr="https://10.idqqimg.com/eth/ajNVdqHZLLCqYsibTITrZ50vue3whxxbZOjOECWXwmJUoQdcEFbOIpPVC1doOVwNon01RmZl7YKM/13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15571" y="3880690"/>
            <a:ext cx="2185886" cy="2185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utoShape 13" descr="https://10.idqqimg.com/eth/ajNVdqHZLLDjZpYhtmZ8hdwljZHdvuNWibegpFMJs9MFOpzOyrvDDJvYG3qjAL9V3sYKoUROYLuY/130?tp=webp"/>
          <p:cNvSpPr>
            <a:spLocks noChangeAspect="1" noChangeArrowheads="1"/>
          </p:cNvSpPr>
          <p:nvPr/>
        </p:nvSpPr>
        <p:spPr bwMode="auto">
          <a:xfrm>
            <a:off x="293992" y="-272646"/>
            <a:ext cx="575985" cy="575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72795" tIns="86398" rIns="172795" bIns="86398" numCol="1" anchor="t" anchorCtr="0" compatLnSpc="1">
            <a:prstTxWarp prst="textNoShape">
              <a:avLst/>
            </a:prstTxWarp>
          </a:bodyPr>
          <a:lstStyle/>
          <a:p>
            <a:endParaRPr lang="zh-CN" altLang="en-US" sz="3401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256898" y="3878275"/>
            <a:ext cx="2131652" cy="21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8458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zh-CN" altLang="en-US"/>
              <a:t>学员疑问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719920" y="2767782"/>
            <a:ext cx="15938979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我需要掌握哪些基础，才能开始学习</a:t>
            </a: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高级课程。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怎么构建一套符合自己自身情况的知识体系。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互联网公司中的开发，和传统</a:t>
            </a: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IT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行业或者外包公司有什么区别？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学完这套课程，我需要多久时间？现在加入还能跟上课程进度吗？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去一线互联网公司面试，有没有要特别注意的地方。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课程内容讲解的深度如何。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已经工作</a:t>
            </a: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5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年或者更久时间了，来学习这个课程还有用吗？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03001" y="3019113"/>
            <a:ext cx="7648045" cy="6054542"/>
            <a:chOff x="1688302" y="1725284"/>
            <a:chExt cx="4047198" cy="3203947"/>
          </a:xfrm>
        </p:grpSpPr>
        <p:sp>
          <p:nvSpPr>
            <p:cNvPr id="8" name="文本框 7"/>
            <p:cNvSpPr txBox="1"/>
            <p:nvPr/>
          </p:nvSpPr>
          <p:spPr>
            <a:xfrm>
              <a:off x="1688302" y="4664907"/>
              <a:ext cx="4047198" cy="264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46" b="1" dirty="0"/>
                <a:t>视频资料加叮当老师微信 （</a:t>
              </a:r>
              <a:r>
                <a:rPr lang="en-US" altLang="zh-CN" sz="2646" b="1" dirty="0"/>
                <a:t>1979846055</a:t>
              </a:r>
              <a:r>
                <a:rPr lang="zh-CN" altLang="en-US" sz="2646" b="1" dirty="0"/>
                <a:t>）</a:t>
              </a:r>
            </a:p>
          </p:txBody>
        </p:sp>
        <p:pic>
          <p:nvPicPr>
            <p:cNvPr id="10" name="图片 9" descr="叮当老师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8061" y="1725284"/>
              <a:ext cx="2665562" cy="2665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0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09405"/>
            <a:ext cx="21598496" cy="1100907"/>
          </a:xfrm>
        </p:spPr>
        <p:txBody>
          <a:bodyPr/>
          <a:lstStyle/>
          <a:p>
            <a:r>
              <a:rPr lang="zh-CN" altLang="en-US" dirty="0"/>
              <a:t>训练</a:t>
            </a:r>
            <a:r>
              <a:rPr lang="zh-CN" altLang="en-US" dirty="0" smtClean="0"/>
              <a:t>营专属福利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9" y="2025175"/>
            <a:ext cx="15963900" cy="92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97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430" y="473769"/>
            <a:ext cx="21596181" cy="1100790"/>
          </a:xfrm>
        </p:spPr>
        <p:txBody>
          <a:bodyPr/>
          <a:lstStyle/>
          <a:p>
            <a:r>
              <a:rPr lang="zh-CN" altLang="en-US" dirty="0" smtClean="0"/>
              <a:t>视频</a:t>
            </a:r>
            <a:r>
              <a:rPr lang="en-US" altLang="zh-CN" dirty="0" smtClean="0"/>
              <a:t>+</a:t>
            </a:r>
            <a:r>
              <a:rPr lang="zh-CN" altLang="en-US" dirty="0" smtClean="0"/>
              <a:t>资料</a:t>
            </a:r>
            <a:r>
              <a:rPr lang="en-US" altLang="zh-CN" dirty="0" smtClean="0"/>
              <a:t>+</a:t>
            </a:r>
            <a:r>
              <a:rPr lang="zh-CN" altLang="en-US" dirty="0" smtClean="0"/>
              <a:t>报名请加叮当老师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524" y="4365175"/>
            <a:ext cx="5964996" cy="63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291" dirty="0"/>
              <a:t>我们能为您带来什么样的服务</a:t>
            </a:r>
            <a:endParaRPr lang="en-US" sz="5291" dirty="0"/>
          </a:p>
        </p:txBody>
      </p:sp>
      <p:sp>
        <p:nvSpPr>
          <p:cNvPr id="2" name="圆角矩形 1"/>
          <p:cNvSpPr/>
          <p:nvPr/>
        </p:nvSpPr>
        <p:spPr>
          <a:xfrm>
            <a:off x="2119694" y="2527283"/>
            <a:ext cx="18452255" cy="7824280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4" name="同侧圆角矩形 3"/>
          <p:cNvSpPr/>
          <p:nvPr/>
        </p:nvSpPr>
        <p:spPr>
          <a:xfrm>
            <a:off x="2119695" y="2527282"/>
            <a:ext cx="18435956" cy="1581157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8056298" y="2767434"/>
            <a:ext cx="10799208" cy="1100849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5291" dirty="0">
                <a:solidFill>
                  <a:schemeClr val="bg1"/>
                </a:solidFill>
              </a:rPr>
              <a:t>VIP</a:t>
            </a:r>
            <a:r>
              <a:rPr lang="zh-CN" altLang="en-US" sz="5291" dirty="0">
                <a:solidFill>
                  <a:schemeClr val="bg1"/>
                </a:solidFill>
              </a:rPr>
              <a:t>课程服务体系</a:t>
            </a:r>
            <a:endParaRPr lang="en-US" sz="5291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2524967" y="4348587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6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每周一  周四  周六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 20:30-22:30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一线企业内推计划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线上教育唯一一家承诺 毕业未满三年 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5K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全面退费服务</a:t>
            </a: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12950310" y="4344226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2646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11589045" y="4108439"/>
            <a:ext cx="13606" cy="6243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</p:spTree>
    <p:extLst>
      <p:ext uri="{BB962C8B-B14F-4D97-AF65-F5344CB8AC3E}">
        <p14:creationId xmlns:p14="http://schemas.microsoft.com/office/powerpoint/2010/main" val="370675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15" y="10531885"/>
            <a:ext cx="2369640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15" y="7900901"/>
            <a:ext cx="2369640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15" y="5266285"/>
            <a:ext cx="2369640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15" y="2631673"/>
            <a:ext cx="2369640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15" y="696"/>
            <a:ext cx="2369640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22347627" y="10531885"/>
            <a:ext cx="691146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22347627" y="7900901"/>
            <a:ext cx="691146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22347627" y="5266285"/>
            <a:ext cx="691146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22347627" y="2631673"/>
            <a:ext cx="691146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22347627" y="696"/>
            <a:ext cx="691146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2370785" y="1107"/>
            <a:ext cx="7167347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课程配套服务</a:t>
            </a:r>
          </a:p>
        </p:txBody>
      </p:sp>
      <p:sp>
        <p:nvSpPr>
          <p:cNvPr id="157" name="ïśľîḍè"/>
          <p:cNvSpPr txBox="1"/>
          <p:nvPr/>
        </p:nvSpPr>
        <p:spPr>
          <a:xfrm>
            <a:off x="3972299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8" name="íṥlîḍe"/>
          <p:cNvSpPr txBox="1"/>
          <p:nvPr/>
        </p:nvSpPr>
        <p:spPr>
          <a:xfrm>
            <a:off x="3972299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答疑服务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2299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专门的答疑老师替学员解答问题</a:t>
            </a:r>
          </a:p>
        </p:txBody>
      </p:sp>
      <p:sp>
        <p:nvSpPr>
          <p:cNvPr id="6" name="ïśľîḍè"/>
          <p:cNvSpPr txBox="1"/>
          <p:nvPr/>
        </p:nvSpPr>
        <p:spPr>
          <a:xfrm>
            <a:off x="8275154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íṥlîḍe"/>
          <p:cNvSpPr txBox="1"/>
          <p:nvPr/>
        </p:nvSpPr>
        <p:spPr>
          <a:xfrm>
            <a:off x="8275154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学习计划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5154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1V1</a:t>
            </a:r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为你定制专属的学习计划</a:t>
            </a:r>
          </a:p>
        </p:txBody>
      </p:sp>
      <p:sp>
        <p:nvSpPr>
          <p:cNvPr id="9" name="ïśľîḍè"/>
          <p:cNvSpPr txBox="1"/>
          <p:nvPr/>
        </p:nvSpPr>
        <p:spPr>
          <a:xfrm>
            <a:off x="12444819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íṥlîḍe"/>
          <p:cNvSpPr txBox="1"/>
          <p:nvPr/>
        </p:nvSpPr>
        <p:spPr>
          <a:xfrm>
            <a:off x="12444819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考核与作业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444820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考核与作业意义在于理论与实践并行</a:t>
            </a:r>
            <a:endParaRPr lang="en-US" altLang="zh-CN" sz="264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śľîḍè"/>
          <p:cNvSpPr txBox="1"/>
          <p:nvPr/>
        </p:nvSpPr>
        <p:spPr>
          <a:xfrm>
            <a:off x="17080048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íṥlîḍe"/>
          <p:cNvSpPr txBox="1"/>
          <p:nvPr/>
        </p:nvSpPr>
        <p:spPr>
          <a:xfrm>
            <a:off x="17080048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专属班级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080048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专属班级打开你的人际交流圈</a:t>
            </a:r>
          </a:p>
        </p:txBody>
      </p:sp>
      <p:sp>
        <p:nvSpPr>
          <p:cNvPr id="16" name="ïśľîḍè"/>
          <p:cNvSpPr txBox="1"/>
          <p:nvPr/>
        </p:nvSpPr>
        <p:spPr>
          <a:xfrm>
            <a:off x="3972299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íṥlîḍe"/>
          <p:cNvSpPr txBox="1"/>
          <p:nvPr/>
        </p:nvSpPr>
        <p:spPr>
          <a:xfrm>
            <a:off x="3972299" y="5613845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新技术分享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72299" y="6579770"/>
            <a:ext cx="3323734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时刻关注国际市场新技术的动态，分享给学员</a:t>
            </a:r>
            <a:endParaRPr lang="en-US" altLang="zh-CN" sz="264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ïśľîḍè"/>
          <p:cNvSpPr txBox="1"/>
          <p:nvPr/>
        </p:nvSpPr>
        <p:spPr>
          <a:xfrm>
            <a:off x="8275154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íṥlîḍe"/>
          <p:cNvSpPr txBox="1"/>
          <p:nvPr/>
        </p:nvSpPr>
        <p:spPr>
          <a:xfrm>
            <a:off x="8275154" y="5635445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就业指导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75154" y="6564170"/>
            <a:ext cx="3323734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简历指导和面试指导并行，让你的岗位不侮辱你的能力</a:t>
            </a:r>
          </a:p>
        </p:txBody>
      </p:sp>
      <p:sp>
        <p:nvSpPr>
          <p:cNvPr id="22" name="ïśľîḍè"/>
          <p:cNvSpPr txBox="1"/>
          <p:nvPr/>
        </p:nvSpPr>
        <p:spPr>
          <a:xfrm>
            <a:off x="12444819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íṥlîḍe"/>
          <p:cNvSpPr txBox="1"/>
          <p:nvPr/>
        </p:nvSpPr>
        <p:spPr>
          <a:xfrm>
            <a:off x="12444819" y="5613845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企业内推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44820" y="6642163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众多一线企业的内推岗位等你拿</a:t>
            </a:r>
          </a:p>
        </p:txBody>
      </p:sp>
      <p:sp>
        <p:nvSpPr>
          <p:cNvPr id="25" name="ïśľîḍè"/>
          <p:cNvSpPr txBox="1"/>
          <p:nvPr/>
        </p:nvSpPr>
        <p:spPr>
          <a:xfrm>
            <a:off x="17080048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íṥlîḍe"/>
          <p:cNvSpPr txBox="1"/>
          <p:nvPr/>
        </p:nvSpPr>
        <p:spPr>
          <a:xfrm>
            <a:off x="17080048" y="5613845"/>
            <a:ext cx="3395728" cy="944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升级更新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080048" y="6642164"/>
            <a:ext cx="3323734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最新技术一直免费学</a:t>
            </a:r>
          </a:p>
        </p:txBody>
      </p:sp>
      <p:sp>
        <p:nvSpPr>
          <p:cNvPr id="28" name="ïśľîḍè"/>
          <p:cNvSpPr txBox="1"/>
          <p:nvPr/>
        </p:nvSpPr>
        <p:spPr>
          <a:xfrm>
            <a:off x="3972299" y="977391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íṥlîḍe"/>
          <p:cNvSpPr txBox="1"/>
          <p:nvPr/>
        </p:nvSpPr>
        <p:spPr>
          <a:xfrm>
            <a:off x="3972299" y="8829588"/>
            <a:ext cx="3395728" cy="944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钱程无忧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72299" y="9857907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46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Toppro</a:t>
            </a:r>
            <a:r>
              <a:rPr lang="zh-CN" altLang="en-US" sz="2646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优先权，告别死工资</a:t>
            </a:r>
          </a:p>
        </p:txBody>
      </p:sp>
      <p:sp>
        <p:nvSpPr>
          <p:cNvPr id="31" name="ïśľîḍè"/>
          <p:cNvSpPr txBox="1"/>
          <p:nvPr/>
        </p:nvSpPr>
        <p:spPr>
          <a:xfrm>
            <a:off x="8275154" y="977391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íṥlîḍe"/>
          <p:cNvSpPr txBox="1"/>
          <p:nvPr/>
        </p:nvSpPr>
        <p:spPr>
          <a:xfrm>
            <a:off x="8275154" y="8829588"/>
            <a:ext cx="3395728" cy="944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涨薪无忧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75154" y="9795512"/>
            <a:ext cx="3323734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毕业不满三年的学员学完课程不涨</a:t>
            </a:r>
            <a:r>
              <a:rPr lang="en-US" altLang="zh-CN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5K</a:t>
            </a:r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，全额退款</a:t>
            </a:r>
          </a:p>
        </p:txBody>
      </p:sp>
    </p:spTree>
    <p:extLst>
      <p:ext uri="{BB962C8B-B14F-4D97-AF65-F5344CB8AC3E}">
        <p14:creationId xmlns:p14="http://schemas.microsoft.com/office/powerpoint/2010/main" val="772205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 txBox="1"/>
          <p:nvPr/>
        </p:nvSpPr>
        <p:spPr>
          <a:xfrm>
            <a:off x="14792408" y="3372767"/>
            <a:ext cx="20758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14792408" y="4037063"/>
            <a:ext cx="5274635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不再仅限于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死工资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，技术价值最大化。</a:t>
            </a: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14792408" y="8174582"/>
            <a:ext cx="20758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34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14792408" y="8872476"/>
            <a:ext cx="5274635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年工作经验的人学习完本课程未涨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，全额退费。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4919025" y="3372425"/>
            <a:ext cx="3378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4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2972343" y="4070661"/>
            <a:ext cx="5325676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凡是基于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平台的应用开发都不再有技术壁垒。</a:t>
            </a: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6222202" y="8174582"/>
            <a:ext cx="20758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40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2972343" y="8872478"/>
            <a:ext cx="5325676" cy="1680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不管是公司还是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都有机会，能力接触到更高端的圈子，增加新的机遇。</a:t>
            </a: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8528076" y="4297306"/>
            <a:ext cx="3449723" cy="2762778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11444941" y="3952769"/>
            <a:ext cx="2759779" cy="3449723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11098909" y="6868138"/>
            <a:ext cx="3449723" cy="2762778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8827194" y="6570516"/>
            <a:ext cx="2759779" cy="3449723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11951522" y="5059859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9059917" y="6271826"/>
            <a:ext cx="2593169" cy="1472125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0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22682104" y="697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22682104" y="2631681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22682104" y="5266295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22682104" y="7900907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22682104" y="10535520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618" y="10531891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618" y="7900905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618" y="5266291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618" y="2631679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618" y="696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12295892" y="8054821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5" name="FLYING IMPRESSION FID FEIZHAO    qq:1964271550"/>
          <p:cNvSpPr txBox="1"/>
          <p:nvPr/>
        </p:nvSpPr>
        <p:spPr>
          <a:xfrm>
            <a:off x="8854569" y="5044261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012957" y="8070418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357343" y="1107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良性循环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502178" y="12186917"/>
            <a:ext cx="18177344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  <p:extLst>
      <p:ext uri="{BB962C8B-B14F-4D97-AF65-F5344CB8AC3E}">
        <p14:creationId xmlns:p14="http://schemas.microsoft.com/office/powerpoint/2010/main" val="31787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2" grpId="0" bldLvl="0" animBg="1"/>
      <p:bldP spid="53" grpId="0" bldLvl="0" animBg="1"/>
      <p:bldP spid="54" grpId="0" bldLvl="0" animBg="1"/>
      <p:bldP spid="58" grpId="0"/>
      <p:bldP spid="60" grpId="0" bldLvl="0" animBg="1"/>
      <p:bldP spid="4" grpId="0"/>
      <p:bldP spid="5" grpId="0"/>
      <p:bldP spid="6" grpId="0"/>
      <p:bldP spid="7" grpId="0"/>
      <p:bldP spid="8" grpId="0" bldLvl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2937661" y="-2483275"/>
            <a:ext cx="12086621" cy="15596218"/>
          </a:xfrm>
          <a:prstGeom prst="blockArc">
            <a:avLst>
              <a:gd name="adj1" fmla="val 18900000"/>
              <a:gd name="adj2" fmla="val 4088250"/>
              <a:gd name="adj3" fmla="val 0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9048677" y="11478"/>
            <a:ext cx="10579151" cy="1929505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621782"/>
              <a:ext cx="754036" cy="72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22509" y="1598750"/>
              <a:ext cx="3792293" cy="64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项目开发必备底层知识</a:t>
              </a:r>
              <a:endPara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9941622" y="2577962"/>
            <a:ext cx="10579151" cy="1929505"/>
            <a:chOff x="4990678" y="3085716"/>
            <a:chExt cx="5598583" cy="1021112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235259"/>
              <a:ext cx="754036" cy="72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9813015" y="5314834"/>
            <a:ext cx="10579151" cy="1929505"/>
            <a:chOff x="4527649" y="4699193"/>
            <a:chExt cx="5598583" cy="1021112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61912" y="4825011"/>
              <a:ext cx="754036" cy="72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979930" y="4857072"/>
            <a:ext cx="7579792" cy="113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805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6805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6805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22682104" y="697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22682104" y="2631681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22682104" y="5266295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22682104" y="7900907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22682104" y="10535520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618" y="10531891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618" y="7900905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618" y="5266291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618" y="2631679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618" y="696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12277219" y="2855525"/>
            <a:ext cx="8243552" cy="1226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Q </a:t>
            </a:r>
            <a:r>
              <a:rPr lang="en-US" altLang="zh-CN" sz="3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源码与</a:t>
            </a:r>
            <a:r>
              <a: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</a:t>
            </a: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12102034" y="5610504"/>
            <a:ext cx="7165964" cy="1226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腾讯内部调优专题</a:t>
            </a:r>
            <a:endParaRPr lang="en-US" altLang="zh-CN" sz="3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931085" y="7888628"/>
            <a:ext cx="10459160" cy="1929505"/>
            <a:chOff x="4726158" y="4174326"/>
            <a:chExt cx="5534786" cy="1021057"/>
          </a:xfrm>
        </p:grpSpPr>
        <p:grpSp>
          <p:nvGrpSpPr>
            <p:cNvPr id="9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1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FLYING IMPRESSION FID FEIZHAO    qq:1964271550"/>
              <p:cNvSpPr txBox="1"/>
              <p:nvPr/>
            </p:nvSpPr>
            <p:spPr>
              <a:xfrm>
                <a:off x="4694932" y="4825011"/>
                <a:ext cx="754036" cy="72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315" b="1" dirty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  <p:sp>
          <p:nvSpPr>
            <p:cNvPr id="13" name="FLYING IMPRESSION FID FEIZHAO    qq:1964271550"/>
            <p:cNvSpPr txBox="1"/>
            <p:nvPr/>
          </p:nvSpPr>
          <p:spPr>
            <a:xfrm>
              <a:off x="5908141" y="4333982"/>
              <a:ext cx="3792090" cy="64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高级音视频专题</a:t>
              </a:r>
              <a:endPara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sp>
        <p:nvSpPr>
          <p:cNvPr id="53" name="FLYING IMPRESSION FID FEIZHAO    qq:1964271550"/>
          <p:cNvSpPr txBox="1"/>
          <p:nvPr/>
        </p:nvSpPr>
        <p:spPr>
          <a:xfrm>
            <a:off x="357286" y="12300848"/>
            <a:ext cx="18177344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毕业未满三年学完本高级课程未加薪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7871498" y="10178422"/>
            <a:ext cx="10459160" cy="1929505"/>
            <a:chOff x="4726158" y="4174326"/>
            <a:chExt cx="5534786" cy="1021057"/>
          </a:xfrm>
        </p:grpSpPr>
        <p:grpSp>
          <p:nvGrpSpPr>
            <p:cNvPr id="58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6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FLYING IMPRESSION FID FEIZHAO    qq:1964271550"/>
              <p:cNvSpPr txBox="1"/>
              <p:nvPr/>
            </p:nvSpPr>
            <p:spPr>
              <a:xfrm>
                <a:off x="4694932" y="4825011"/>
                <a:ext cx="754036" cy="72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315" b="1" dirty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</p:grpSp>
        <p:sp>
          <p:nvSpPr>
            <p:cNvPr id="59" name="FLYING IMPRESSION FID FEIZHAO    qq:1964271550"/>
            <p:cNvSpPr txBox="1"/>
            <p:nvPr/>
          </p:nvSpPr>
          <p:spPr>
            <a:xfrm>
              <a:off x="5908141" y="4333982"/>
              <a:ext cx="3792090" cy="64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</a:t>
              </a:r>
              <a:r>
                <a:rPr lang="en-US" altLang="zh-CN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T3.3</a:t>
              </a: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架构师</a:t>
              </a:r>
              <a:endPara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9012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3" grpId="0" bldLvl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09405"/>
            <a:ext cx="21598496" cy="1100907"/>
          </a:xfrm>
        </p:spPr>
        <p:txBody>
          <a:bodyPr/>
          <a:lstStyle/>
          <a:p>
            <a:r>
              <a:rPr lang="zh-CN" altLang="en-US" dirty="0"/>
              <a:t>训练</a:t>
            </a:r>
            <a:r>
              <a:rPr lang="zh-CN" altLang="en-US" dirty="0" smtClean="0"/>
              <a:t>营专属福利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9" y="2025175"/>
            <a:ext cx="15963900" cy="92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13239</TotalTime>
  <Words>5431</Words>
  <Application>Microsoft Office PowerPoint</Application>
  <PresentationFormat>自定义</PresentationFormat>
  <Paragraphs>663</Paragraphs>
  <Slides>90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90</vt:i4>
      </vt:variant>
    </vt:vector>
  </HeadingPairs>
  <TitlesOfParts>
    <vt:vector size="111" baseType="lpstr">
      <vt:lpstr>Helvetica Neue Medium</vt:lpstr>
      <vt:lpstr>Menlo</vt:lpstr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Light</vt:lpstr>
      <vt:lpstr>思源黑体 CN Medium</vt:lpstr>
      <vt:lpstr>思源黑体 CN Normal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BMP 图像</vt:lpstr>
      <vt:lpstr>PowerPoint 演示文稿</vt:lpstr>
      <vt:lpstr>PowerPoint 演示文稿</vt:lpstr>
      <vt:lpstr>讲师介绍</vt:lpstr>
      <vt:lpstr>报名咨询</vt:lpstr>
      <vt:lpstr>PowerPoint 演示文稿</vt:lpstr>
      <vt:lpstr>PowerPoint 演示文稿</vt:lpstr>
      <vt:lpstr>为什么要学习音视频(就业前景)</vt:lpstr>
      <vt:lpstr>为什么要学习音视频（竞争力）</vt:lpstr>
      <vt:lpstr>训练营专属福利</vt:lpstr>
      <vt:lpstr>报名加平安</vt:lpstr>
      <vt:lpstr>资料加叮当</vt:lpstr>
      <vt:lpstr>2G  3G  4G  5G的变革</vt:lpstr>
      <vt:lpstr>你为什么学习音视频学不好</vt:lpstr>
      <vt:lpstr>PowerPoint 演示文稿</vt:lpstr>
      <vt:lpstr>音视频面试的那些事</vt:lpstr>
      <vt:lpstr>PowerPoint 演示文稿</vt:lpstr>
      <vt:lpstr>Wertc传输原理</vt:lpstr>
      <vt:lpstr>Wertc传输原理</vt:lpstr>
      <vt:lpstr>最终实现的效果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视频会议</vt:lpstr>
      <vt:lpstr>视频编码层</vt:lpstr>
      <vt:lpstr>视频会议</vt:lpstr>
      <vt:lpstr>什么是音视频</vt:lpstr>
      <vt:lpstr>为什么视频需要编码</vt:lpstr>
      <vt:lpstr>PowerPoint 演示文稿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音视频面试的那些事</vt:lpstr>
      <vt:lpstr>H264数据流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可不可以将每一帧保存到文件，音频再单独保存呢</vt:lpstr>
      <vt:lpstr>PowerPoint 演示文稿</vt:lpstr>
      <vt:lpstr>PowerPoint 演示文稿</vt:lpstr>
      <vt:lpstr>我们能为您带来什么样的服务</vt:lpstr>
      <vt:lpstr>一线大厂面试诀窍</vt:lpstr>
      <vt:lpstr>PowerPoint 演示文稿</vt:lpstr>
      <vt:lpstr> 怎么成为Android高级工程师？</vt:lpstr>
      <vt:lpstr>PowerPoint 演示文稿</vt:lpstr>
      <vt:lpstr>讲师介绍</vt:lpstr>
      <vt:lpstr> 学员疑问</vt:lpstr>
      <vt:lpstr>训练营专属福利</vt:lpstr>
      <vt:lpstr>视频+资料+报名请加叮当老师</vt:lpstr>
      <vt:lpstr>我们能为您带来什么样的服务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maniu</cp:lastModifiedBy>
  <cp:revision>2079</cp:revision>
  <dcterms:created xsi:type="dcterms:W3CDTF">2014-06-24T08:28:00Z</dcterms:created>
  <dcterms:modified xsi:type="dcterms:W3CDTF">2022-04-25T14:44:24Z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